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3" r:id="rId7"/>
    <p:sldId id="281" r:id="rId8"/>
    <p:sldId id="262" r:id="rId9"/>
    <p:sldId id="275" r:id="rId10"/>
    <p:sldId id="265" r:id="rId11"/>
    <p:sldId id="266" r:id="rId12"/>
    <p:sldId id="264" r:id="rId13"/>
    <p:sldId id="273" r:id="rId14"/>
    <p:sldId id="268" r:id="rId15"/>
    <p:sldId id="277" r:id="rId16"/>
    <p:sldId id="270" r:id="rId17"/>
    <p:sldId id="280" r:id="rId18"/>
    <p:sldId id="271" r:id="rId19"/>
    <p:sldId id="272" r:id="rId20"/>
    <p:sldId id="279" r:id="rId21"/>
    <p:sldId id="276" r:id="rId22"/>
    <p:sldId id="274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CCECFF"/>
    <a:srgbClr val="FF00FF"/>
    <a:srgbClr val="000000"/>
    <a:srgbClr val="CC6600"/>
    <a:srgbClr val="993300"/>
    <a:srgbClr val="990033"/>
    <a:srgbClr val="FFFF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68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433373-8F05-DB4E-8B08-6369A08E71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B7295-DAD7-3B44-8F61-ECF683D9C0AC}" type="slidenum">
              <a:rPr lang="en-US"/>
              <a:pPr/>
              <a:t>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dsf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50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509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50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50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10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10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10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615EEE-B543-9541-9463-9BEAF6C62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5FFEC5C-904F-714B-B70D-A819CDAA2C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2153A7-8A0A-F441-80D9-744BAF901F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568631AF-0663-3848-BBC5-281D6C4220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3A7EC51C-4BB5-3B4E-8041-614C69E7D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EFB881-CE7B-094D-8C86-879B65949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48DDB5-4B01-FA4B-AAB1-1B0DB8392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F66442-3910-D54B-AF58-8FE3E28314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A451B25-34F5-944B-86CD-528026693E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9A98DF-A079-1D4F-9C3A-96EED5784D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8DBAB91-5B74-514B-8F45-1B4331CF8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60FE201-84B7-E34B-8E8C-B3C51B0EF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BBC1B3-673C-7D42-A7C0-692ACDCF6D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07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40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40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7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407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407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7827CC3-B538-DC42-8E69-E680124CA41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 Christian Response to Mental Illness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>
          <a:xfrm>
            <a:off x="3429000" y="381000"/>
            <a:ext cx="5105400" cy="1447800"/>
          </a:xfrm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</a:rPr>
              <a:t>Schizophrenia…is believed to be caused by too much dopamine</a:t>
            </a:r>
          </a:p>
        </p:txBody>
      </p:sp>
      <p:pic>
        <p:nvPicPr>
          <p:cNvPr id="19460" name="Picture 4" descr="good synapse with brain pict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609600"/>
            <a:ext cx="2927350" cy="5592763"/>
          </a:xfrm>
          <a:noFill/>
          <a:ln/>
        </p:spPr>
      </p:pic>
      <p:pic>
        <p:nvPicPr>
          <p:cNvPr id="19463" name="Picture 7" descr="synase (colorful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81400" y="2209800"/>
            <a:ext cx="5105400" cy="3516313"/>
          </a:xfrm>
          <a:noFill/>
          <a:ln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743200" y="42672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667000" y="5410200"/>
            <a:ext cx="457200" cy="152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743200" y="4953000"/>
            <a:ext cx="457200" cy="152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124200" y="4876800"/>
            <a:ext cx="152400" cy="228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5181600" cy="5638800"/>
          </a:xfrm>
        </p:spPr>
        <p:txBody>
          <a:bodyPr/>
          <a:lstStyle/>
          <a:p>
            <a:pPr algn="just">
              <a:buFont typeface="Wingdings" charset="2"/>
              <a:buNone/>
            </a:pPr>
            <a:r>
              <a:rPr lang="en-US" sz="2400">
                <a:solidFill>
                  <a:srgbClr val="FFFF00"/>
                </a:solidFill>
              </a:rPr>
              <a:t>	The </a:t>
            </a:r>
            <a:r>
              <a:rPr lang="en-US" sz="2400" i="1">
                <a:solidFill>
                  <a:srgbClr val="FFFF00"/>
                </a:solidFill>
              </a:rPr>
              <a:t>American Journal of Psychiatry</a:t>
            </a:r>
            <a:r>
              <a:rPr lang="en-US" sz="2400">
                <a:solidFill>
                  <a:srgbClr val="FFFF00"/>
                </a:solidFill>
              </a:rPr>
              <a:t>  reported “in those with bipolar disorder, two major areas of the brain contain 30 percent more cells that send signals to other brain cells. The extra signal-sending cells may lead to a kind of overstimulation.”</a:t>
            </a:r>
          </a:p>
          <a:p>
            <a:pPr algn="just">
              <a:buFont typeface="Wingdings" charset="2"/>
              <a:buNone/>
            </a:pPr>
            <a:endParaRPr lang="en-US" sz="2400">
              <a:solidFill>
                <a:srgbClr val="FFFF00"/>
              </a:solidFill>
            </a:endParaRPr>
          </a:p>
          <a:p>
            <a:pPr algn="just">
              <a:buFont typeface="Wingdings" charset="2"/>
              <a:buNone/>
            </a:pPr>
            <a:r>
              <a:rPr lang="en-US" sz="2400">
                <a:solidFill>
                  <a:srgbClr val="FFFF00"/>
                </a:solidFill>
              </a:rPr>
              <a:t>	This would be a case of too many phone lines in one part of the country, and thus a dramatic increase in phone activity, causing problems all across the nation.</a:t>
            </a:r>
          </a:p>
        </p:txBody>
      </p:sp>
      <p:pic>
        <p:nvPicPr>
          <p:cNvPr id="20487" name="Picture 7" descr="half brai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1371600"/>
            <a:ext cx="3276600" cy="3159125"/>
          </a:xfrm>
          <a:noFill/>
          <a:ln/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828800" y="457200"/>
            <a:ext cx="533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Bipolar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000">
                <a:solidFill>
                  <a:srgbClr val="FFFF00"/>
                </a:solidFill>
              </a:rPr>
              <a:t>Messages of the brain are carried by neurons. </a:t>
            </a:r>
            <a:br>
              <a:rPr lang="en-US" sz="3000">
                <a:solidFill>
                  <a:srgbClr val="FFFF00"/>
                </a:solidFill>
              </a:rPr>
            </a:br>
            <a:r>
              <a:rPr lang="en-US" sz="3000">
                <a:solidFill>
                  <a:srgbClr val="FFFF00"/>
                </a:solidFill>
              </a:rPr>
              <a:t>When  these cells function properly,</a:t>
            </a:r>
            <a:br>
              <a:rPr lang="en-US" sz="3000">
                <a:solidFill>
                  <a:srgbClr val="FFFF00"/>
                </a:solidFill>
              </a:rPr>
            </a:br>
            <a:r>
              <a:rPr lang="en-US" sz="3000">
                <a:solidFill>
                  <a:srgbClr val="FFFF00"/>
                </a:solidFill>
              </a:rPr>
              <a:t> everything is O.K. </a:t>
            </a:r>
            <a:br>
              <a:rPr lang="en-US" sz="3000">
                <a:solidFill>
                  <a:srgbClr val="FFFF00"/>
                </a:solidFill>
              </a:rPr>
            </a:br>
            <a:r>
              <a:rPr lang="en-US" sz="3000">
                <a:solidFill>
                  <a:srgbClr val="FFFF00"/>
                </a:solidFill>
              </a:rPr>
              <a:t>When they don’t, brain chemistry is altered.</a:t>
            </a:r>
          </a:p>
        </p:txBody>
      </p:sp>
      <p:pic>
        <p:nvPicPr>
          <p:cNvPr id="16391" name="Picture 7" descr="direction or neuronal messa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2590800"/>
            <a:ext cx="3443288" cy="3581400"/>
          </a:xfrm>
          <a:noFill/>
          <a:ln/>
        </p:spPr>
      </p:pic>
      <p:pic>
        <p:nvPicPr>
          <p:cNvPr id="16394" name="Picture 10" descr="flourescent neur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743200"/>
            <a:ext cx="4572000" cy="3429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65188"/>
          </a:xfrm>
        </p:spPr>
        <p:txBody>
          <a:bodyPr/>
          <a:lstStyle/>
          <a:p>
            <a:r>
              <a:rPr lang="en-US" sz="4000" b="1">
                <a:solidFill>
                  <a:srgbClr val="FFFF00"/>
                </a:solidFill>
              </a:rPr>
              <a:t>Aetiology—Possible Causes for Mental Illness</a:t>
            </a:r>
            <a:br>
              <a:rPr lang="en-US" sz="4000" b="1">
                <a:solidFill>
                  <a:srgbClr val="FFFF00"/>
                </a:solidFill>
              </a:rPr>
            </a:br>
            <a:endParaRPr lang="en-US" sz="4000" b="1">
              <a:solidFill>
                <a:srgbClr val="FFFF00"/>
              </a:solidFill>
            </a:endParaRPr>
          </a:p>
        </p:txBody>
      </p:sp>
      <p:pic>
        <p:nvPicPr>
          <p:cNvPr id="47108" name="Picture 4" descr="Man under Umbrell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1600200"/>
            <a:ext cx="2806700" cy="4445000"/>
          </a:xfrm>
          <a:noFill/>
          <a:ln/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2590800" cy="61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Trauma</a:t>
            </a:r>
          </a:p>
          <a:p>
            <a:pPr>
              <a:spcBef>
                <a:spcPct val="50000"/>
              </a:spcBef>
            </a:pPr>
            <a:endParaRPr lang="en-US" sz="3600"/>
          </a:p>
          <a:p>
            <a:pPr>
              <a:spcBef>
                <a:spcPct val="50000"/>
              </a:spcBef>
            </a:pPr>
            <a:r>
              <a:rPr lang="en-US" sz="3600"/>
              <a:t>Inheritance/Genetics</a:t>
            </a:r>
          </a:p>
          <a:p>
            <a:pPr>
              <a:spcBef>
                <a:spcPct val="50000"/>
              </a:spcBef>
            </a:pPr>
            <a:endParaRPr lang="en-US" sz="3600"/>
          </a:p>
          <a:p>
            <a:pPr>
              <a:spcBef>
                <a:spcPct val="50000"/>
              </a:spcBef>
            </a:pPr>
            <a:r>
              <a:rPr lang="en-US" sz="3600"/>
              <a:t>Infections</a:t>
            </a:r>
          </a:p>
          <a:p>
            <a:pPr>
              <a:spcBef>
                <a:spcPct val="50000"/>
              </a:spcBef>
            </a:pPr>
            <a:endParaRPr lang="en-US" sz="3600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943600" y="1447800"/>
            <a:ext cx="2895600" cy="750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Nutrition</a:t>
            </a:r>
          </a:p>
          <a:p>
            <a:pPr>
              <a:spcBef>
                <a:spcPct val="50000"/>
              </a:spcBef>
            </a:pPr>
            <a:endParaRPr lang="en-US" sz="3600"/>
          </a:p>
          <a:p>
            <a:pPr>
              <a:spcBef>
                <a:spcPct val="50000"/>
              </a:spcBef>
            </a:pPr>
            <a:r>
              <a:rPr lang="en-US" sz="3600"/>
              <a:t>Drug/Alcohol Abuse</a:t>
            </a:r>
          </a:p>
          <a:p>
            <a:pPr>
              <a:spcBef>
                <a:spcPct val="50000"/>
              </a:spcBef>
            </a:pPr>
            <a:endParaRPr lang="en-US" sz="3600"/>
          </a:p>
          <a:p>
            <a:pPr>
              <a:spcBef>
                <a:spcPct val="50000"/>
              </a:spcBef>
            </a:pPr>
            <a:r>
              <a:rPr lang="en-US" sz="3600"/>
              <a:t>Neurological Disorders</a:t>
            </a:r>
          </a:p>
          <a:p>
            <a:pPr>
              <a:spcBef>
                <a:spcPct val="50000"/>
              </a:spcBef>
            </a:pPr>
            <a:endParaRPr lang="en-US" sz="3600"/>
          </a:p>
          <a:p>
            <a:pPr>
              <a:spcBef>
                <a:spcPct val="50000"/>
              </a:spcBef>
            </a:pPr>
            <a:endParaRPr lang="en-US" sz="3600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505200" y="6019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FF00"/>
                </a:solidFill>
                <a:latin typeface="Times New Roman" charset="0"/>
              </a:rPr>
              <a:t>Treatment of the Mentally Ill</a:t>
            </a:r>
            <a:r>
              <a:rPr lang="en-US" sz="4000" b="1">
                <a:latin typeface="Times New Roman" charset="0"/>
              </a:rPr>
              <a:t/>
            </a:r>
            <a:br>
              <a:rPr lang="en-US" sz="4000" b="1">
                <a:latin typeface="Times New Roman" charset="0"/>
              </a:rPr>
            </a:br>
            <a:endParaRPr lang="en-US" sz="4000" b="1">
              <a:latin typeface="Times New Roman" charset="0"/>
            </a:endParaRPr>
          </a:p>
        </p:txBody>
      </p:sp>
      <p:pic>
        <p:nvPicPr>
          <p:cNvPr id="26628" name="Picture 4" descr="big pill pict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143000"/>
            <a:ext cx="4953000" cy="3317875"/>
          </a:xfrm>
          <a:noFill/>
          <a:ln/>
        </p:spPr>
      </p:pic>
      <p:pic>
        <p:nvPicPr>
          <p:cNvPr id="26630" name="Picture 6" descr="hand and pil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733800"/>
            <a:ext cx="4343400" cy="2908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Sampling of therapeutic psychoactive drugs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/>
              <a:t>Class	</a:t>
            </a:r>
            <a:r>
              <a:rPr lang="en-US" sz="2800"/>
              <a:t>Trade Name</a:t>
            </a:r>
            <a:r>
              <a:rPr lang="en-US"/>
              <a:t>	Effect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 b="1">
                <a:solidFill>
                  <a:srgbClr val="FF00FF"/>
                </a:solidFill>
              </a:rPr>
              <a:t>Antianxiety</a:t>
            </a:r>
            <a:r>
              <a:rPr lang="en-US" sz="2400"/>
              <a:t>	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/>
              <a:t>			Valium		sedation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/>
              <a:t>			Librium		relaxation				Equanil		decreased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/>
              <a:t>					   	       anxiety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/>
              <a:t>			Miltown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 b="1">
                <a:solidFill>
                  <a:srgbClr val="FF00FF"/>
                </a:solidFill>
              </a:rPr>
              <a:t>Antipsychotic	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/>
              <a:t>			Thorazine		reduce hallucination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/>
              <a:t>			Haldol			thought disorder &amp; 						      agitation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533400" y="2133600"/>
            <a:ext cx="6934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scal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9200"/>
          <a:stretch>
            <a:fillRect/>
          </a:stretch>
        </p:blipFill>
        <p:spPr>
          <a:xfrm>
            <a:off x="533400" y="762000"/>
            <a:ext cx="7848600" cy="4756150"/>
          </a:xfrm>
          <a:noFill/>
          <a:ln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990600" y="5943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Do the benefits outweigh the costs?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FF00"/>
                </a:solidFill>
              </a:rPr>
              <a:t>Often times mental illness is a non-stop roller coaster ride for patients and their families.</a:t>
            </a:r>
          </a:p>
        </p:txBody>
      </p:sp>
      <p:pic>
        <p:nvPicPr>
          <p:cNvPr id="59396" name="Picture 4" descr="roller coast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981200"/>
            <a:ext cx="5657850" cy="4276725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sz="4000" b="1">
                <a:solidFill>
                  <a:srgbClr val="FFFF00"/>
                </a:solidFill>
              </a:rPr>
              <a:t>What is the Condition of a Faithful Christian Who Contracts a Mental Illness?</a:t>
            </a:r>
            <a:br>
              <a:rPr lang="en-US" sz="4000" b="1">
                <a:solidFill>
                  <a:srgbClr val="FFFF00"/>
                </a:solidFill>
              </a:rPr>
            </a:br>
            <a:endParaRPr lang="en-US" sz="4000" b="1">
              <a:solidFill>
                <a:srgbClr val="FFFF00"/>
              </a:solidFill>
            </a:endParaRPr>
          </a:p>
        </p:txBody>
      </p:sp>
      <p:pic>
        <p:nvPicPr>
          <p:cNvPr id="34820" name="Picture 4" descr="depress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0400" y="2590800"/>
            <a:ext cx="2946400" cy="3848100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457200"/>
            <a:ext cx="2895600" cy="17526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sz="1800" b="1"/>
              <a:t>Kingdom of Nature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sz="1800"/>
              <a:t>(Consists of children, mentally ill)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sz="1800"/>
              <a:t>Matthew 18:1-3; 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sz="1800"/>
              <a:t>Sam. 12:15-23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sz="1800"/>
              <a:t>(not “saved”, but SAFE)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2400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4495800" y="990600"/>
            <a:ext cx="0" cy="4114800"/>
          </a:xfrm>
          <a:prstGeom prst="line">
            <a:avLst/>
          </a:prstGeom>
          <a:noFill/>
          <a:ln w="203200">
            <a:solidFill>
              <a:srgbClr val="CC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3124200" y="2362200"/>
            <a:ext cx="2667000" cy="0"/>
          </a:xfrm>
          <a:prstGeom prst="line">
            <a:avLst/>
          </a:prstGeom>
          <a:noFill/>
          <a:ln w="203200">
            <a:solidFill>
              <a:srgbClr val="CC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800600" y="457200"/>
            <a:ext cx="2895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charset="2"/>
              <a:buNone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Eternal Kingdom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charset="2"/>
              <a:buNone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(Consist of those saved eternally)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charset="2"/>
              <a:buNone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Hebrews 11:8-10;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charset="2"/>
              <a:buNone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2 Cor. 5:1; 1 Peter 1:4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charset="2"/>
              <a:buNone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295400" y="2620963"/>
            <a:ext cx="2895600" cy="210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/>
              <a:t>Kingdom of Satan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/>
              <a:t>(Consist of sinners)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/>
              <a:t>Isaiah 59:1-2; Matt. 12:26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/>
              <a:t>John 8:44; 1 John 3:8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/>
              <a:t>Eph. 2:13-17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800600" y="2620963"/>
            <a:ext cx="2895600" cy="210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/>
              <a:t>Kingdom of Christ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/>
              <a:t>(Consist of Christians)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/>
              <a:t>Col. 1:13; 2:12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/>
              <a:t>Gal. 3:26-27; 1 Pet. 2:9-10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/>
              <a:t>Romans 6:16-18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590800" y="5410200"/>
            <a:ext cx="3810000" cy="122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b="1"/>
              <a:t>Eternal Punishment</a:t>
            </a: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/>
              <a:t>(Consist of those lost eternally)</a:t>
            </a: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/>
              <a:t>2 Thes. 1:7; Matt 13:41; </a:t>
            </a: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/>
              <a:t>and Matt. 25:41-46</a:t>
            </a: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2514600" y="2286000"/>
            <a:ext cx="0" cy="304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2667000" y="4876800"/>
            <a:ext cx="533400" cy="457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4038600" y="3886200"/>
            <a:ext cx="9144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6477000" y="2286000"/>
            <a:ext cx="0" cy="304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4191000" y="762000"/>
            <a:ext cx="68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2514600" y="0"/>
            <a:ext cx="409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These don’t contact the blood of Christ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 flipV="1">
            <a:off x="4038600" y="20574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0" y="685800"/>
            <a:ext cx="152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*Everyone </a:t>
            </a:r>
            <a:r>
              <a:rPr lang="en-US">
                <a:solidFill>
                  <a:srgbClr val="FFFF00"/>
                </a:solidFill>
              </a:rPr>
              <a:t>starts here</a:t>
            </a: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>
            <a:off x="3962400" y="4419600"/>
            <a:ext cx="9144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effectLst>
                <a:outerShdw blurRad="38100" dist="38100" dir="2700000" algn="tl">
                  <a:srgbClr val="00008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ffectLst>
                <a:outerShdw blurRad="38100" dist="38100" dir="2700000" algn="tl">
                  <a:srgbClr val="00008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FF00"/>
                </a:solidFill>
              </a:rPr>
              <a:t>What should a Christian’s  response be to mental illness?</a:t>
            </a:r>
          </a:p>
        </p:txBody>
      </p:sp>
      <p:pic>
        <p:nvPicPr>
          <p:cNvPr id="57348" name="Picture 4" descr="church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676400"/>
            <a:ext cx="4114800" cy="4052888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you do?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Stop avoiding those who are mentally ill</a:t>
            </a:r>
          </a:p>
          <a:p>
            <a:pPr>
              <a:lnSpc>
                <a:spcPct val="90000"/>
              </a:lnSpc>
            </a:pPr>
            <a:r>
              <a:rPr lang="en-US" sz="2800"/>
              <a:t>Educate yourself and your family</a:t>
            </a:r>
          </a:p>
          <a:p>
            <a:pPr>
              <a:lnSpc>
                <a:spcPct val="90000"/>
              </a:lnSpc>
            </a:pPr>
            <a:r>
              <a:rPr lang="en-US" sz="2800"/>
              <a:t>Seek ways to use the talents of those suffering from mental illness</a:t>
            </a:r>
          </a:p>
          <a:p>
            <a:pPr>
              <a:lnSpc>
                <a:spcPct val="90000"/>
              </a:lnSpc>
            </a:pPr>
            <a:r>
              <a:rPr lang="en-US" sz="2800"/>
              <a:t>Remember the mentally ill and their families in your prayers (both public and private)</a:t>
            </a:r>
          </a:p>
          <a:p>
            <a:pPr>
              <a:lnSpc>
                <a:spcPct val="90000"/>
              </a:lnSpc>
            </a:pPr>
            <a:r>
              <a:rPr lang="en-US" sz="2800"/>
              <a:t>Help find competent help</a:t>
            </a:r>
          </a:p>
          <a:p>
            <a:pPr>
              <a:lnSpc>
                <a:spcPct val="90000"/>
              </a:lnSpc>
            </a:pPr>
            <a:r>
              <a:rPr lang="en-US" sz="2800"/>
              <a:t>Monitor behavior (and medication)</a:t>
            </a:r>
          </a:p>
          <a:p>
            <a:pPr>
              <a:lnSpc>
                <a:spcPct val="90000"/>
              </a:lnSpc>
            </a:pPr>
            <a:r>
              <a:rPr lang="en-US" sz="2800"/>
              <a:t>Be patient and longsuffering as they try to regain their normal brain chemistry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763000" cy="1143000"/>
          </a:xfrm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</a:rPr>
              <a:t>The church should reach out and embrace, not alienate those suffering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828800" y="1600200"/>
            <a:ext cx="5562600" cy="4876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62" name="Picture 10" descr="preacher with ballo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1752600"/>
            <a:ext cx="3221038" cy="4343400"/>
          </a:xfrm>
          <a:noFill/>
          <a:ln>
            <a:solidFill>
              <a:srgbClr val="000000"/>
            </a:solidFill>
          </a:ln>
        </p:spPr>
      </p:pic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1371600" y="1524000"/>
            <a:ext cx="7162800" cy="4876800"/>
          </a:xfrm>
          <a:prstGeom prst="line">
            <a:avLst/>
          </a:prstGeom>
          <a:noFill/>
          <a:ln w="19050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1371600" y="1447800"/>
            <a:ext cx="6858000" cy="5029200"/>
          </a:xfrm>
          <a:prstGeom prst="line">
            <a:avLst/>
          </a:prstGeom>
          <a:noFill/>
          <a:ln w="190500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6781800" y="18161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WordArt 15"/>
          <p:cNvSpPr>
            <a:spLocks noChangeArrowheads="1" noChangeShapeType="1" noTextEdit="1"/>
          </p:cNvSpPr>
          <p:nvPr/>
        </p:nvSpPr>
        <p:spPr bwMode="auto">
          <a:xfrm>
            <a:off x="2133600" y="2057400"/>
            <a:ext cx="5334000" cy="201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4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Wrong!!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 animBg="1"/>
      <p:bldP spid="49165" grpId="0" animBg="1"/>
      <p:bldP spid="491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effectLst>
                <a:outerShdw blurRad="38100" dist="38100" dir="2700000" algn="tl">
                  <a:srgbClr val="000080"/>
                </a:outerShdw>
              </a:effectLst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ffectLst>
                <a:outerShdw blurRad="38100" dist="38100" dir="2700000" algn="tl">
                  <a:srgbClr val="00008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763000" cy="1143000"/>
          </a:xfrm>
        </p:spPr>
        <p:txBody>
          <a:bodyPr/>
          <a:lstStyle/>
          <a:p>
            <a:r>
              <a:rPr lang="en-US" sz="3000">
                <a:solidFill>
                  <a:srgbClr val="FFFF00"/>
                </a:solidFill>
              </a:rPr>
              <a:t>The National Institute of Mental Health estimates that 22 percent of Americans ages 18 and older suffer from a diagnosable mental disorder</a:t>
            </a:r>
            <a:r>
              <a:rPr lang="en-US" sz="4000"/>
              <a:t> 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371600" y="594360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That’s 1 in 5 adults</a:t>
            </a:r>
          </a:p>
        </p:txBody>
      </p:sp>
      <p:pic>
        <p:nvPicPr>
          <p:cNvPr id="4105" name="Picture 9" descr="world-map-icon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3048000"/>
            <a:ext cx="5486400" cy="2774950"/>
          </a:xfrm>
          <a:noFill/>
          <a:ln/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838200" y="2286000"/>
            <a:ext cx="7391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FF00">
                        <a:gamma/>
                        <a:shade val="46275"/>
                        <a:invGamma/>
                      </a:srgbClr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Mental Health is a Worldwide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Why does it exist?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>
                <a:solidFill>
                  <a:srgbClr val="FFFF00"/>
                </a:solidFill>
              </a:rPr>
              <a:t>	Epicurus—Greek Philosopher— once noted: “If God wishes to prevent evil but cannot, then He is not good; if He has both the power and will to eliminate evil, then why is evil in the world?”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>
                <a:solidFill>
                  <a:srgbClr val="FFFF00"/>
                </a:solidFill>
              </a:rPr>
              <a:t>	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>
                <a:solidFill>
                  <a:srgbClr val="FFFF00"/>
                </a:solidFill>
              </a:rPr>
              <a:t>	Today we hear it described in this manner: Why does God allow bad things to happen to good people?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3" y="342900"/>
            <a:ext cx="7958137" cy="985838"/>
          </a:xfrm>
        </p:spPr>
        <p:txBody>
          <a:bodyPr/>
          <a:lstStyle/>
          <a:p>
            <a:r>
              <a:rPr lang="en-US" sz="4000">
                <a:solidFill>
                  <a:srgbClr val="FFFF00"/>
                </a:solidFill>
              </a:rPr>
              <a:t>God did not create mental illness</a:t>
            </a:r>
          </a:p>
        </p:txBody>
      </p:sp>
      <p:pic>
        <p:nvPicPr>
          <p:cNvPr id="9220" name="Picture 4" descr="Sjogren (Creation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447800"/>
            <a:ext cx="3313113" cy="4268788"/>
          </a:xfrm>
          <a:noFill/>
          <a:ln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00600" y="1524000"/>
            <a:ext cx="3657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Genesis 1:31 tells us that God proclaimed His creation as very good.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FF00"/>
                </a:solidFill>
              </a:rPr>
              <a:t>We now have over 1,600 harmful genetic mutations in our gene pool!</a:t>
            </a:r>
          </a:p>
        </p:txBody>
      </p:sp>
      <p:pic>
        <p:nvPicPr>
          <p:cNvPr id="12291" name="Picture 3" descr="D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3143250" cy="4202113"/>
          </a:xfrm>
          <a:prstGeom prst="rect">
            <a:avLst/>
          </a:prstGeom>
          <a:noFill/>
        </p:spPr>
      </p:pic>
      <p:pic>
        <p:nvPicPr>
          <p:cNvPr id="12293" name="Picture 5" descr="origins logo without titl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86325" y="1828800"/>
            <a:ext cx="3589338" cy="4119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4648200" cy="1143000"/>
          </a:xfrm>
        </p:spPr>
        <p:txBody>
          <a:bodyPr/>
          <a:lstStyle/>
          <a:p>
            <a:r>
              <a:rPr lang="en-US" sz="4000">
                <a:solidFill>
                  <a:srgbClr val="FFFF00"/>
                </a:solidFill>
              </a:rPr>
              <a:t>Common myths of mental illness</a:t>
            </a:r>
          </a:p>
        </p:txBody>
      </p:sp>
      <p:pic>
        <p:nvPicPr>
          <p:cNvPr id="60420" name="Picture 4" descr="brain_mai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0"/>
            <a:ext cx="2219325" cy="2438400"/>
          </a:xfrm>
          <a:noFill/>
          <a:ln/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38200" y="2362200"/>
            <a:ext cx="73152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The public may believe that individuals suffering from mental illness: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solidFill>
                  <a:srgbClr val="FFFF00"/>
                </a:solidFill>
              </a:rPr>
              <a:t>Never recover enough to become contributing members to society.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solidFill>
                  <a:srgbClr val="FFFF00"/>
                </a:solidFill>
              </a:rPr>
              <a:t>Are fundamentally unstable and unpredictable.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solidFill>
                  <a:srgbClr val="FFFF00"/>
                </a:solidFill>
              </a:rPr>
              <a:t>May be dangerous to those around them.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solidFill>
                  <a:srgbClr val="FFFF00"/>
                </a:solidFill>
              </a:rPr>
              <a:t>Are possessed by evil spirits, demons, or curses.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solidFill>
                  <a:srgbClr val="FFFF00"/>
                </a:solidFill>
              </a:rPr>
              <a:t>Are paying the price for some moral wrongdoing.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FF00"/>
                </a:solidFill>
              </a:rPr>
              <a:t>What exactly is a mental illness?</a:t>
            </a:r>
          </a:p>
        </p:txBody>
      </p:sp>
      <p:pic>
        <p:nvPicPr>
          <p:cNvPr id="11268" name="Picture 4" descr="bra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97088"/>
            <a:ext cx="4038600" cy="3535362"/>
          </a:xfrm>
          <a:noFill/>
          <a:ln/>
        </p:spPr>
      </p:pic>
      <p:pic>
        <p:nvPicPr>
          <p:cNvPr id="11270" name="Picture 6" descr="pieces of puzzle br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2133600"/>
            <a:ext cx="3657600" cy="345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00"/>
                </a:solidFill>
              </a:rPr>
              <a:t>Things are great as long as the phone network is functioning properly</a:t>
            </a:r>
          </a:p>
        </p:txBody>
      </p:sp>
      <p:pic>
        <p:nvPicPr>
          <p:cNvPr id="51204" name="Picture 4" descr="telephone lin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828800"/>
            <a:ext cx="3468688" cy="4191000"/>
          </a:xfrm>
          <a:noFill/>
          <a:ln/>
        </p:spPr>
      </p:pic>
      <p:pic>
        <p:nvPicPr>
          <p:cNvPr id="51207" name="Picture 7" descr="power lines dow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33988" y="1752600"/>
            <a:ext cx="2846387" cy="4343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841</TotalTime>
  <Words>771</Words>
  <Application>Microsoft Macintosh PowerPoint</Application>
  <PresentationFormat>On-screen Show (4:3)</PresentationFormat>
  <Paragraphs>94</Paragraphs>
  <Slides>23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Beam</vt:lpstr>
      <vt:lpstr>A Christian Response to Mental Illness</vt:lpstr>
      <vt:lpstr>Slide 2</vt:lpstr>
      <vt:lpstr>The National Institute of Mental Health estimates that 22 percent of Americans ages 18 and older suffer from a diagnosable mental disorder </vt:lpstr>
      <vt:lpstr>Why does it exist?</vt:lpstr>
      <vt:lpstr>God did not create mental illness</vt:lpstr>
      <vt:lpstr>We now have over 1,600 harmful genetic mutations in our gene pool!</vt:lpstr>
      <vt:lpstr>Common myths of mental illness</vt:lpstr>
      <vt:lpstr>What exactly is a mental illness?</vt:lpstr>
      <vt:lpstr>Things are great as long as the phone network is functioning properly</vt:lpstr>
      <vt:lpstr>Schizophrenia…is believed to be caused by too much dopamine</vt:lpstr>
      <vt:lpstr>Slide 11</vt:lpstr>
      <vt:lpstr>Messages of the brain are carried by neurons.  When  these cells function properly,  everything is O.K.  When they don’t, brain chemistry is altered.</vt:lpstr>
      <vt:lpstr>Aetiology—Possible Causes for Mental Illness </vt:lpstr>
      <vt:lpstr>Treatment of the Mentally Ill </vt:lpstr>
      <vt:lpstr>Sampling of therapeutic psychoactive drugs</vt:lpstr>
      <vt:lpstr>Slide 16</vt:lpstr>
      <vt:lpstr>Often times mental illness is a non-stop roller coaster ride for patients and their families.</vt:lpstr>
      <vt:lpstr>What is the Condition of a Faithful Christian Who Contracts a Mental Illness? </vt:lpstr>
      <vt:lpstr>Slide 19</vt:lpstr>
      <vt:lpstr>What should a Christian’s  response be to mental illness?</vt:lpstr>
      <vt:lpstr>What can you do?</vt:lpstr>
      <vt:lpstr>The church should reach out and embrace, not alienate those suffering</vt:lpstr>
      <vt:lpstr>Slide 23</vt:lpstr>
    </vt:vector>
  </TitlesOfParts>
  <Company>Apologetics Press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Brad</cp:lastModifiedBy>
  <cp:revision>25</cp:revision>
  <dcterms:created xsi:type="dcterms:W3CDTF">2010-07-16T19:46:47Z</dcterms:created>
  <dcterms:modified xsi:type="dcterms:W3CDTF">2010-07-16T19:47:35Z</dcterms:modified>
</cp:coreProperties>
</file>