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3" r:id="rId6"/>
    <p:sldId id="260" r:id="rId7"/>
    <p:sldId id="261" r:id="rId8"/>
    <p:sldId id="262" r:id="rId9"/>
    <p:sldId id="265" r:id="rId10"/>
    <p:sldId id="264" r:id="rId11"/>
    <p:sldId id="267" r:id="rId12"/>
    <p:sldId id="268" r:id="rId13"/>
    <p:sldId id="269" r:id="rId14"/>
    <p:sldId id="270" r:id="rId15"/>
    <p:sldId id="271" r:id="rId16"/>
    <p:sldId id="272" r:id="rId17"/>
    <p:sldId id="266"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20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1426A-9823-CB45-8003-92DDD16AC254}" type="datetimeFigureOut">
              <a:rPr lang="en-US" smtClean="0"/>
              <a:t>7/11/18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A8317-9B87-2940-A219-4465F769A761}" type="slidenum">
              <a:rPr lang="en-US" smtClean="0"/>
              <a:t>‹#›</a:t>
            </a:fld>
            <a:endParaRPr lang="en-US"/>
          </a:p>
        </p:txBody>
      </p:sp>
    </p:spTree>
    <p:extLst>
      <p:ext uri="{BB962C8B-B14F-4D97-AF65-F5344CB8AC3E}">
        <p14:creationId xmlns:p14="http://schemas.microsoft.com/office/powerpoint/2010/main" val="14656381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24</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33</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25</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26</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27</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28</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29</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30</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31</a:t>
            </a:fld>
            <a:endParaRPr lang="en-US"/>
          </a:p>
        </p:txBody>
      </p:sp>
    </p:spTree>
    <p:extLst>
      <p:ext uri="{BB962C8B-B14F-4D97-AF65-F5344CB8AC3E}">
        <p14:creationId xmlns:p14="http://schemas.microsoft.com/office/powerpoint/2010/main" val="325608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A8317-9B87-2940-A219-4465F769A761}" type="slidenum">
              <a:rPr lang="en-US" smtClean="0"/>
              <a:t>32</a:t>
            </a:fld>
            <a:endParaRPr lang="en-US"/>
          </a:p>
        </p:txBody>
      </p:sp>
    </p:spTree>
    <p:extLst>
      <p:ext uri="{BB962C8B-B14F-4D97-AF65-F5344CB8AC3E}">
        <p14:creationId xmlns:p14="http://schemas.microsoft.com/office/powerpoint/2010/main" val="325608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7/11/18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7/11/18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7/11/18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7/11/18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Helvetica"/>
                <a:cs typeface="Helvetica"/>
              </a:rPr>
              <a:t>Parents must teach their children about whom to </a:t>
            </a:r>
            <a:r>
              <a:rPr lang="en-US" b="1" dirty="0" smtClean="0">
                <a:latin typeface="Helvetica"/>
                <a:cs typeface="Helvetica"/>
              </a:rPr>
              <a:t>marry</a:t>
            </a:r>
            <a:endParaRPr lang="en-US" dirty="0">
              <a:latin typeface="Helvetica"/>
              <a:cs typeface="Helvetica"/>
            </a:endParaRPr>
          </a:p>
        </p:txBody>
      </p:sp>
      <p:sp>
        <p:nvSpPr>
          <p:cNvPr id="3" name="Subtitle 2"/>
          <p:cNvSpPr>
            <a:spLocks noGrp="1"/>
          </p:cNvSpPr>
          <p:nvPr>
            <p:ph type="subTitle" idx="1"/>
          </p:nvPr>
        </p:nvSpPr>
        <p:spPr/>
        <p:txBody>
          <a:bodyPr/>
          <a:lstStyle/>
          <a:p>
            <a:r>
              <a:rPr lang="en-US" dirty="0" smtClean="0">
                <a:latin typeface="Helvetica"/>
                <a:cs typeface="Helvetica"/>
              </a:rPr>
              <a:t>Wylie church of Christ </a:t>
            </a:r>
            <a:r>
              <a:rPr lang="mr-IN" dirty="0" smtClean="0">
                <a:latin typeface="Helvetica"/>
                <a:cs typeface="Helvetica"/>
              </a:rPr>
              <a:t>–</a:t>
            </a:r>
            <a:r>
              <a:rPr lang="en-US" dirty="0" smtClean="0">
                <a:latin typeface="Helvetica"/>
                <a:cs typeface="Helvetica"/>
              </a:rPr>
              <a:t> VBS 2018</a:t>
            </a:r>
            <a:endParaRPr lang="en-US" dirty="0">
              <a:latin typeface="Helvetica"/>
              <a:cs typeface="Helvetica"/>
            </a:endParaRPr>
          </a:p>
        </p:txBody>
      </p:sp>
    </p:spTree>
    <p:extLst>
      <p:ext uri="{BB962C8B-B14F-4D97-AF65-F5344CB8AC3E}">
        <p14:creationId xmlns:p14="http://schemas.microsoft.com/office/powerpoint/2010/main" val="51514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The Bible tells us that love is </a:t>
            </a:r>
            <a:r>
              <a:rPr lang="en-US" sz="3000" dirty="0" smtClean="0">
                <a:latin typeface="Helvetica"/>
                <a:cs typeface="Helvetica"/>
              </a:rPr>
              <a:t>great - greater </a:t>
            </a:r>
            <a:r>
              <a:rPr lang="en-US" sz="3000" dirty="0">
                <a:latin typeface="Helvetica"/>
                <a:cs typeface="Helvetica"/>
              </a:rPr>
              <a:t>even than faith and hope </a:t>
            </a:r>
            <a:r>
              <a:rPr lang="en-US" sz="3000" dirty="0" smtClean="0">
                <a:latin typeface="Helvetica"/>
                <a:cs typeface="Helvetica"/>
              </a:rPr>
              <a:t>(1 </a:t>
            </a:r>
            <a:r>
              <a:rPr lang="en-US" sz="3000" dirty="0">
                <a:latin typeface="Helvetica"/>
                <a:cs typeface="Helvetica"/>
              </a:rPr>
              <a:t>Cor. 13: 13). Love is the fulfillment of the law (Rom. 13: 10). When one truly loves another </a:t>
            </a:r>
            <a:r>
              <a:rPr lang="en-US" sz="3000" dirty="0" smtClean="0">
                <a:latin typeface="Helvetica"/>
                <a:cs typeface="Helvetica"/>
              </a:rPr>
              <a:t>person, </a:t>
            </a:r>
            <a:r>
              <a:rPr lang="en-US" sz="3000" dirty="0">
                <a:latin typeface="Helvetica"/>
                <a:cs typeface="Helvetica"/>
              </a:rPr>
              <a:t>he treats him (her) as he himself would wish to be treated</a:t>
            </a:r>
            <a:r>
              <a:rPr lang="en-US" sz="3000" dirty="0" smtClean="0">
                <a:latin typeface="Helvetica"/>
                <a:cs typeface="Helvetica"/>
              </a:rPr>
              <a:t>.</a:t>
            </a:r>
            <a:endParaRPr lang="en-US" sz="3000" dirty="0">
              <a:latin typeface="Helvetica"/>
              <a:cs typeface="Helvetica"/>
            </a:endParaRPr>
          </a:p>
        </p:txBody>
      </p:sp>
    </p:spTree>
    <p:extLst>
      <p:ext uri="{BB962C8B-B14F-4D97-AF65-F5344CB8AC3E}">
        <p14:creationId xmlns:p14="http://schemas.microsoft.com/office/powerpoint/2010/main" val="40253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Love </a:t>
            </a:r>
            <a:r>
              <a:rPr lang="en-US" sz="3000" dirty="0">
                <a:latin typeface="Helvetica"/>
                <a:cs typeface="Helvetica"/>
              </a:rPr>
              <a:t>is great because it leads to right action. When a person </a:t>
            </a:r>
            <a:r>
              <a:rPr lang="en-US" sz="3000" dirty="0" smtClean="0">
                <a:latin typeface="Helvetica"/>
                <a:cs typeface="Helvetica"/>
              </a:rPr>
              <a:t>truly </a:t>
            </a:r>
            <a:r>
              <a:rPr lang="en-US" sz="3000" dirty="0">
                <a:latin typeface="Helvetica"/>
                <a:cs typeface="Helvetica"/>
              </a:rPr>
              <a:t>loves God, he will obey what he knows to be the will of God (John 14: 15-23; </a:t>
            </a:r>
            <a:r>
              <a:rPr lang="en-US" sz="3000" dirty="0" smtClean="0">
                <a:latin typeface="Helvetica"/>
                <a:cs typeface="Helvetica"/>
              </a:rPr>
              <a:t>1 </a:t>
            </a:r>
            <a:r>
              <a:rPr lang="en-US" sz="3000" dirty="0">
                <a:latin typeface="Helvetica"/>
                <a:cs typeface="Helvetica"/>
              </a:rPr>
              <a:t>John 2:5; 5: 13), One can believe and yet refuse to obey God (John 12:42.43), but if he loves </a:t>
            </a:r>
            <a:r>
              <a:rPr lang="en-US" sz="3000" dirty="0" smtClean="0">
                <a:latin typeface="Helvetica"/>
                <a:cs typeface="Helvetica"/>
              </a:rPr>
              <a:t>God, </a:t>
            </a:r>
            <a:r>
              <a:rPr lang="en-US" sz="3000" dirty="0">
                <a:latin typeface="Helvetica"/>
                <a:cs typeface="Helvetica"/>
              </a:rPr>
              <a:t>then he will obey.</a:t>
            </a:r>
            <a:r>
              <a:rPr lang="en-US" sz="3000" dirty="0">
                <a:latin typeface="Helvetica"/>
                <a:cs typeface="Helvetica"/>
              </a:rPr>
              <a:t> </a:t>
            </a:r>
            <a:endParaRPr lang="en-US" sz="3000" dirty="0">
              <a:latin typeface="Helvetica"/>
              <a:cs typeface="Helvetica"/>
            </a:endParaRPr>
          </a:p>
        </p:txBody>
      </p:sp>
    </p:spTree>
    <p:extLst>
      <p:ext uri="{BB962C8B-B14F-4D97-AF65-F5344CB8AC3E}">
        <p14:creationId xmlns:p14="http://schemas.microsoft.com/office/powerpoint/2010/main" val="253295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Love is great because without it, even "</a:t>
            </a:r>
            <a:r>
              <a:rPr lang="en-US" sz="3000" dirty="0" smtClean="0">
                <a:latin typeface="Helvetica"/>
                <a:cs typeface="Helvetica"/>
              </a:rPr>
              <a:t>great” </a:t>
            </a:r>
            <a:r>
              <a:rPr lang="en-US" sz="3000" dirty="0">
                <a:latin typeface="Helvetica"/>
                <a:cs typeface="Helvetica"/>
              </a:rPr>
              <a:t>t</a:t>
            </a:r>
            <a:r>
              <a:rPr lang="en-US" sz="3000" dirty="0" smtClean="0">
                <a:latin typeface="Helvetica"/>
                <a:cs typeface="Helvetica"/>
              </a:rPr>
              <a:t>hings </a:t>
            </a:r>
            <a:r>
              <a:rPr lang="en-US" sz="3000" dirty="0">
                <a:latin typeface="Helvetica"/>
                <a:cs typeface="Helvetica"/>
              </a:rPr>
              <a:t>lose their value (1 Cor. 13:1-3)). Without love other great things are worthless. Paul said, "If I speak with the tongues of men and of angels, but have not love, I am become as sounding brass, or a clanging cymbal" (1 Cor. 13:1). </a:t>
            </a:r>
            <a:r>
              <a:rPr lang="en-US" sz="3000" dirty="0">
                <a:latin typeface="Helvetica"/>
                <a:cs typeface="Helvetica"/>
              </a:rPr>
              <a:t> </a:t>
            </a:r>
            <a:endParaRPr lang="en-US" sz="3000" dirty="0">
              <a:latin typeface="Helvetica"/>
              <a:cs typeface="Helvetica"/>
            </a:endParaRPr>
          </a:p>
        </p:txBody>
      </p:sp>
    </p:spTree>
    <p:extLst>
      <p:ext uri="{BB962C8B-B14F-4D97-AF65-F5344CB8AC3E}">
        <p14:creationId xmlns:p14="http://schemas.microsoft.com/office/powerpoint/2010/main" val="104235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Love is great because with </a:t>
            </a:r>
            <a:r>
              <a:rPr lang="en-US" sz="3000" dirty="0" smtClean="0">
                <a:latin typeface="Helvetica"/>
                <a:cs typeface="Helvetica"/>
              </a:rPr>
              <a:t>it </a:t>
            </a:r>
            <a:r>
              <a:rPr lang="en-US" sz="3000" dirty="0">
                <a:latin typeface="Helvetica"/>
                <a:cs typeface="Helvetica"/>
              </a:rPr>
              <a:t>the smallest, most insignificant things become great. A small gift given with love means much more than a larger gift given with no </a:t>
            </a:r>
            <a:r>
              <a:rPr lang="en-US" sz="3000" dirty="0" smtClean="0">
                <a:latin typeface="Helvetica"/>
                <a:cs typeface="Helvetica"/>
              </a:rPr>
              <a:t>love</a:t>
            </a:r>
            <a:r>
              <a:rPr lang="en-US" sz="3000" dirty="0">
                <a:latin typeface="Helvetica"/>
                <a:cs typeface="Helvetica"/>
              </a:rPr>
              <a:t>.</a:t>
            </a:r>
            <a:r>
              <a:rPr lang="en-US" sz="3000" dirty="0" smtClean="0">
                <a:latin typeface="Helvetica"/>
                <a:cs typeface="Helvetica"/>
              </a:rPr>
              <a:t> </a:t>
            </a:r>
            <a:endParaRPr lang="en-US" sz="3000" dirty="0">
              <a:latin typeface="Helvetica"/>
              <a:cs typeface="Helvetica"/>
            </a:endParaRPr>
          </a:p>
        </p:txBody>
      </p:sp>
    </p:spTree>
    <p:extLst>
      <p:ext uri="{BB962C8B-B14F-4D97-AF65-F5344CB8AC3E}">
        <p14:creationId xmlns:p14="http://schemas.microsoft.com/office/powerpoint/2010/main" val="373121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Love is great because. when you have it, you will do the other things you should do, provided you know what to do. The man who truly loves his wife does not know of something that is good for his wife, and which will make her happy, and then refuse to do it. </a:t>
            </a:r>
          </a:p>
        </p:txBody>
      </p:sp>
    </p:spTree>
    <p:extLst>
      <p:ext uri="{BB962C8B-B14F-4D97-AF65-F5344CB8AC3E}">
        <p14:creationId xmlns:p14="http://schemas.microsoft.com/office/powerpoint/2010/main" val="161704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Love is great because it has such transforming power. The gospel of Christ. which is the story of God's love for man, has the power to transform a degraded drunkard into a servant of righteousness. </a:t>
            </a:r>
            <a:endParaRPr lang="en-US" sz="3000" dirty="0" smtClean="0">
              <a:latin typeface="Helvetica"/>
              <a:cs typeface="Helvetica"/>
            </a:endParaRPr>
          </a:p>
          <a:p>
            <a:pPr marL="0" indent="0">
              <a:lnSpc>
                <a:spcPct val="100000"/>
              </a:lnSpc>
              <a:spcBef>
                <a:spcPts val="0"/>
              </a:spcBef>
            </a:pPr>
            <a:r>
              <a:rPr lang="en-US" sz="3000" dirty="0" smtClean="0">
                <a:latin typeface="Helvetica"/>
                <a:cs typeface="Helvetica"/>
              </a:rPr>
              <a:t>True </a:t>
            </a:r>
            <a:r>
              <a:rPr lang="en-US" sz="3000" dirty="0">
                <a:latin typeface="Helvetica"/>
                <a:cs typeface="Helvetica"/>
              </a:rPr>
              <a:t>love has the power to transform fighting, bickering, fussing, fuming husbands and wives into people who can build their marriage into a happy one. </a:t>
            </a:r>
            <a:r>
              <a:rPr lang="en-US" sz="3000" dirty="0" smtClean="0">
                <a:latin typeface="Helvetica"/>
                <a:cs typeface="Helvetica"/>
              </a:rPr>
              <a:t>Love </a:t>
            </a:r>
            <a:r>
              <a:rPr lang="en-US" sz="3000" dirty="0">
                <a:latin typeface="Helvetica"/>
                <a:cs typeface="Helvetica"/>
              </a:rPr>
              <a:t>opens </a:t>
            </a:r>
            <a:r>
              <a:rPr lang="en-US" sz="3000" dirty="0" smtClean="0">
                <a:latin typeface="Helvetica"/>
                <a:cs typeface="Helvetica"/>
              </a:rPr>
              <a:t>the </a:t>
            </a:r>
            <a:r>
              <a:rPr lang="en-US" sz="3000" dirty="0">
                <a:latin typeface="Helvetica"/>
                <a:cs typeface="Helvetica"/>
              </a:rPr>
              <a:t>door to a life of happiness on this earth. </a:t>
            </a:r>
          </a:p>
        </p:txBody>
      </p:sp>
    </p:spTree>
    <p:extLst>
      <p:ext uri="{BB962C8B-B14F-4D97-AF65-F5344CB8AC3E}">
        <p14:creationId xmlns:p14="http://schemas.microsoft.com/office/powerpoint/2010/main" val="410794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Why Love is So Great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As we grow </a:t>
            </a:r>
            <a:r>
              <a:rPr lang="en-US" sz="3000" dirty="0" smtClean="0">
                <a:latin typeface="Helvetica"/>
                <a:cs typeface="Helvetica"/>
              </a:rPr>
              <a:t>in </a:t>
            </a:r>
            <a:r>
              <a:rPr lang="en-US" sz="3000" dirty="0">
                <a:latin typeface="Helvetica"/>
                <a:cs typeface="Helvetica"/>
              </a:rPr>
              <a:t>love-for God, for each other, and for ourselves- our marriages will become greater and greater. </a:t>
            </a:r>
          </a:p>
        </p:txBody>
      </p:sp>
    </p:spTree>
    <p:extLst>
      <p:ext uri="{BB962C8B-B14F-4D97-AF65-F5344CB8AC3E}">
        <p14:creationId xmlns:p14="http://schemas.microsoft.com/office/powerpoint/2010/main" val="248935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Marry a Christian</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The bible stresses oneness in a marriage, but when a Christian marries an unbeliever, the very area (spiritual area) in which oneness is needed most, will be sorely lacking.  There is no greater aid to spiritual growth than biblical unity between husband and wife.  Nothing is more important than spiritual growth (Matt. 6:33; Col. 3:1-2). </a:t>
            </a:r>
            <a:endParaRPr lang="en-US" sz="3000" dirty="0">
              <a:latin typeface="Helvetica"/>
              <a:cs typeface="Helvetica"/>
            </a:endParaRPr>
          </a:p>
        </p:txBody>
      </p:sp>
    </p:spTree>
    <p:extLst>
      <p:ext uri="{BB962C8B-B14F-4D97-AF65-F5344CB8AC3E}">
        <p14:creationId xmlns:p14="http://schemas.microsoft.com/office/powerpoint/2010/main" val="263620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Marry a Christian</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When one partner is a Christian and the other is not, they cannot truly worship God in spirit and in truth together (John 4:24).  Their attitudes toward God and his teachings are not the same.  Consider such scriptures as 2 Tim. 3:16-17; 1 Peter 4:11; and 2 Peter 1:3, 21. </a:t>
            </a:r>
            <a:endParaRPr lang="en-US" sz="3000" dirty="0">
              <a:latin typeface="Helvetica"/>
              <a:cs typeface="Helvetica"/>
            </a:endParaRPr>
          </a:p>
        </p:txBody>
      </p:sp>
    </p:spTree>
    <p:extLst>
      <p:ext uri="{BB962C8B-B14F-4D97-AF65-F5344CB8AC3E}">
        <p14:creationId xmlns:p14="http://schemas.microsoft.com/office/powerpoint/2010/main" val="3253942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Marry a Christian</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The scriptures indicate that husbands are to “love your wives, even as Christ loved the church” and that wives are to “submit to your own husbands as unto the Lord” (Eph. 5:22, 25).  </a:t>
            </a:r>
            <a:endParaRPr lang="en-US" sz="3000" dirty="0" smtClean="0">
              <a:latin typeface="Helvetica"/>
              <a:cs typeface="Helvetica"/>
            </a:endParaRPr>
          </a:p>
          <a:p>
            <a:pPr marL="0" indent="0">
              <a:lnSpc>
                <a:spcPct val="100000"/>
              </a:lnSpc>
              <a:spcBef>
                <a:spcPts val="0"/>
              </a:spcBef>
            </a:pPr>
            <a:r>
              <a:rPr lang="en-US" sz="3000" dirty="0" smtClean="0">
                <a:latin typeface="Helvetica"/>
                <a:cs typeface="Helvetica"/>
              </a:rPr>
              <a:t>In </a:t>
            </a:r>
            <a:r>
              <a:rPr lang="en-US" sz="3000" dirty="0">
                <a:latin typeface="Helvetica"/>
                <a:cs typeface="Helvetica"/>
              </a:rPr>
              <a:t>situations where one or the other spouse has not obeyed the gospel, they have no concept of the biblical teachings, and the implications of those teachings, regarding marriage. </a:t>
            </a:r>
            <a:endParaRPr lang="en-US" sz="3000" dirty="0">
              <a:latin typeface="Helvetica"/>
              <a:cs typeface="Helvetica"/>
            </a:endParaRPr>
          </a:p>
        </p:txBody>
      </p:sp>
    </p:spTree>
    <p:extLst>
      <p:ext uri="{BB962C8B-B14F-4D97-AF65-F5344CB8AC3E}">
        <p14:creationId xmlns:p14="http://schemas.microsoft.com/office/powerpoint/2010/main" val="137228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Start early</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buNone/>
            </a:pPr>
            <a:r>
              <a:rPr lang="en-US" sz="2800" dirty="0">
                <a:latin typeface="Helvetica"/>
                <a:cs typeface="Helvetica"/>
              </a:rPr>
              <a:t>We have a great responsibility as both Christians and parents to train our children in the way of the Lord.  Part of that responsibility is teaching our children the seriousness of choosing a mate.  This training must begin early in a child’s life.  </a:t>
            </a:r>
            <a:r>
              <a:rPr lang="en-US" sz="2800" dirty="0" smtClean="0">
                <a:latin typeface="Helvetica"/>
                <a:cs typeface="Helvetica"/>
              </a:rPr>
              <a:t>Why?</a:t>
            </a:r>
            <a:endParaRPr lang="en-US" sz="2800" dirty="0">
              <a:latin typeface="Helvetica"/>
              <a:cs typeface="Helvetica"/>
            </a:endParaRPr>
          </a:p>
        </p:txBody>
      </p:sp>
    </p:spTree>
    <p:extLst>
      <p:ext uri="{BB962C8B-B14F-4D97-AF65-F5344CB8AC3E}">
        <p14:creationId xmlns:p14="http://schemas.microsoft.com/office/powerpoint/2010/main" val="3572590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Understand Who Can Marry</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indent="0">
              <a:lnSpc>
                <a:spcPct val="100000"/>
              </a:lnSpc>
              <a:spcBef>
                <a:spcPts val="0"/>
              </a:spcBef>
            </a:pPr>
            <a:r>
              <a:rPr lang="en-US" sz="3000" dirty="0"/>
              <a:t>There are only three categories of people who can marry without committing </a:t>
            </a:r>
            <a:r>
              <a:rPr lang="en-US" sz="3000" dirty="0" smtClean="0"/>
              <a:t>sin</a:t>
            </a:r>
          </a:p>
          <a:p>
            <a:pPr indent="0">
              <a:lnSpc>
                <a:spcPct val="100000"/>
              </a:lnSpc>
              <a:spcBef>
                <a:spcPts val="0"/>
              </a:spcBef>
              <a:buNone/>
            </a:pPr>
            <a:endParaRPr lang="en-US" sz="2200" dirty="0"/>
          </a:p>
          <a:p>
            <a:pPr lvl="1" indent="0">
              <a:lnSpc>
                <a:spcPct val="100000"/>
              </a:lnSpc>
              <a:spcBef>
                <a:spcPts val="0"/>
              </a:spcBef>
            </a:pPr>
            <a:r>
              <a:rPr lang="en-US" sz="3200" dirty="0"/>
              <a:t>Those who have never been married before</a:t>
            </a:r>
          </a:p>
          <a:p>
            <a:pPr lvl="1" indent="0">
              <a:lnSpc>
                <a:spcPct val="100000"/>
              </a:lnSpc>
              <a:spcBef>
                <a:spcPts val="0"/>
              </a:spcBef>
            </a:pPr>
            <a:r>
              <a:rPr lang="en-US" sz="3200" dirty="0"/>
              <a:t>Those who have previously married but whose former companion has died.</a:t>
            </a:r>
          </a:p>
          <a:p>
            <a:pPr lvl="1" indent="0">
              <a:lnSpc>
                <a:spcPct val="100000"/>
              </a:lnSpc>
              <a:spcBef>
                <a:spcPts val="0"/>
              </a:spcBef>
            </a:pPr>
            <a:r>
              <a:rPr lang="en-US" sz="3200" dirty="0"/>
              <a:t>Those who have previously married, but are now divorced because their former companion was guilty of fornication.</a:t>
            </a:r>
          </a:p>
          <a:p>
            <a:pPr marL="0" indent="0">
              <a:lnSpc>
                <a:spcPct val="100000"/>
              </a:lnSpc>
              <a:spcBef>
                <a:spcPts val="0"/>
              </a:spcBef>
            </a:pPr>
            <a:endParaRPr lang="en-US" sz="3000" dirty="0">
              <a:latin typeface="Helvetica"/>
              <a:cs typeface="Helvetica"/>
            </a:endParaRPr>
          </a:p>
        </p:txBody>
      </p:sp>
    </p:spTree>
    <p:extLst>
      <p:ext uri="{BB962C8B-B14F-4D97-AF65-F5344CB8AC3E}">
        <p14:creationId xmlns:p14="http://schemas.microsoft.com/office/powerpoint/2010/main" val="753599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Purity of Person</a:t>
            </a:r>
          </a:p>
          <a:p>
            <a:pPr marL="400050" lvl="1" indent="0">
              <a:lnSpc>
                <a:spcPct val="100000"/>
              </a:lnSpc>
              <a:spcBef>
                <a:spcPts val="0"/>
              </a:spcBef>
            </a:pPr>
            <a:r>
              <a:rPr lang="en-US" dirty="0">
                <a:latin typeface="Helvetica"/>
                <a:cs typeface="Helvetica"/>
              </a:rPr>
              <a:t>Joseph, in </a:t>
            </a:r>
            <a:r>
              <a:rPr lang="en-US" b="1" dirty="0">
                <a:latin typeface="Helvetica"/>
                <a:cs typeface="Helvetica"/>
              </a:rPr>
              <a:t>Genesis 39</a:t>
            </a:r>
            <a:r>
              <a:rPr lang="en-US" dirty="0">
                <a:latin typeface="Helvetica"/>
                <a:cs typeface="Helvetica"/>
              </a:rPr>
              <a:t>, refused to commit fornication with a woman who sought to seduce him into a highly immoral web.  Notice his words in </a:t>
            </a:r>
            <a:r>
              <a:rPr lang="en-US" b="1" dirty="0">
                <a:latin typeface="Helvetica"/>
                <a:cs typeface="Helvetica"/>
              </a:rPr>
              <a:t>Genesis 39:9</a:t>
            </a:r>
            <a:r>
              <a:rPr lang="en-US" dirty="0">
                <a:latin typeface="Helvetica"/>
                <a:cs typeface="Helvetica"/>
              </a:rPr>
              <a:t>, “How then can I do this great wickedness, and sin against God?"</a:t>
            </a:r>
            <a:r>
              <a:rPr lang="en-US" dirty="0">
                <a:latin typeface="Helvetica"/>
                <a:cs typeface="Helvetica"/>
              </a:rPr>
              <a:t> </a:t>
            </a:r>
            <a:endParaRPr lang="en-US" dirty="0" smtClean="0">
              <a:latin typeface="Helvetica"/>
              <a:cs typeface="Helvetica"/>
            </a:endParaRPr>
          </a:p>
          <a:p>
            <a:pPr marL="400050" lvl="1" indent="0">
              <a:lnSpc>
                <a:spcPct val="100000"/>
              </a:lnSpc>
              <a:spcBef>
                <a:spcPts val="0"/>
              </a:spcBef>
            </a:pPr>
            <a:r>
              <a:rPr lang="en-US" b="1" dirty="0">
                <a:latin typeface="Helvetica"/>
                <a:cs typeface="Helvetica"/>
              </a:rPr>
              <a:t>Romans 12:1</a:t>
            </a:r>
            <a:r>
              <a:rPr lang="en-US" dirty="0">
                <a:latin typeface="Helvetica"/>
                <a:cs typeface="Helvetica"/>
              </a:rPr>
              <a:t>; </a:t>
            </a:r>
            <a:r>
              <a:rPr lang="en-US" b="1" dirty="0">
                <a:latin typeface="Helvetica"/>
                <a:cs typeface="Helvetica"/>
              </a:rPr>
              <a:t>1 Timothy 4:12</a:t>
            </a:r>
            <a:r>
              <a:rPr lang="en-US" dirty="0">
                <a:latin typeface="Helvetica"/>
                <a:cs typeface="Helvetica"/>
              </a:rPr>
              <a:t>; </a:t>
            </a:r>
            <a:r>
              <a:rPr lang="en-US" b="1" dirty="0">
                <a:latin typeface="Helvetica"/>
                <a:cs typeface="Helvetica"/>
              </a:rPr>
              <a:t>1 Timothy 5:22</a:t>
            </a:r>
            <a:r>
              <a:rPr lang="en-US" dirty="0">
                <a:latin typeface="Helvetica"/>
                <a:cs typeface="Helvetica"/>
              </a:rPr>
              <a:t>; </a:t>
            </a:r>
            <a:r>
              <a:rPr lang="en-US" b="1" dirty="0">
                <a:latin typeface="Helvetica"/>
                <a:cs typeface="Helvetica"/>
              </a:rPr>
              <a:t>1 Corinthians 6:18-20</a:t>
            </a:r>
            <a:r>
              <a:rPr lang="en-US" dirty="0">
                <a:latin typeface="Helvetica"/>
                <a:cs typeface="Helvetica"/>
              </a:rPr>
              <a:t> </a:t>
            </a:r>
            <a:endParaRPr lang="en-US" dirty="0">
              <a:latin typeface="Helvetica"/>
              <a:cs typeface="Helvetica"/>
            </a:endParaRPr>
          </a:p>
        </p:txBody>
      </p:sp>
    </p:spTree>
    <p:extLst>
      <p:ext uri="{BB962C8B-B14F-4D97-AF65-F5344CB8AC3E}">
        <p14:creationId xmlns:p14="http://schemas.microsoft.com/office/powerpoint/2010/main" val="4194731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Maturity of Mind</a:t>
            </a:r>
          </a:p>
          <a:p>
            <a:pPr marL="400050" lvl="1" indent="0">
              <a:lnSpc>
                <a:spcPct val="100000"/>
              </a:lnSpc>
              <a:spcBef>
                <a:spcPts val="0"/>
              </a:spcBef>
            </a:pPr>
            <a:r>
              <a:rPr lang="en-US" dirty="0">
                <a:latin typeface="Helvetica"/>
                <a:cs typeface="Helvetica"/>
              </a:rPr>
              <a:t>Marriage is for the mature.  It is an institution that calls for adults to enter it.  It is not for those who are just infatuated momentarily with each other because of a handsome build or attractive figure.  It is for those who have established the love for one another God commands.</a:t>
            </a:r>
            <a:r>
              <a:rPr lang="en-US" dirty="0">
                <a:latin typeface="Helvetica"/>
                <a:cs typeface="Helvetica"/>
              </a:rPr>
              <a:t> </a:t>
            </a:r>
            <a:endParaRPr lang="en-US" dirty="0">
              <a:latin typeface="Helvetica"/>
              <a:cs typeface="Helvetica"/>
            </a:endParaRPr>
          </a:p>
        </p:txBody>
      </p:sp>
    </p:spTree>
    <p:extLst>
      <p:ext uri="{BB962C8B-B14F-4D97-AF65-F5344CB8AC3E}">
        <p14:creationId xmlns:p14="http://schemas.microsoft.com/office/powerpoint/2010/main" val="1395301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Maturity of Mind</a:t>
            </a:r>
          </a:p>
          <a:p>
            <a:pPr marL="400050" lvl="1" indent="0">
              <a:lnSpc>
                <a:spcPct val="100000"/>
              </a:lnSpc>
              <a:spcBef>
                <a:spcPts val="0"/>
              </a:spcBef>
            </a:pPr>
            <a:r>
              <a:rPr lang="en-US" dirty="0">
                <a:latin typeface="Helvetica"/>
                <a:cs typeface="Helvetica"/>
              </a:rPr>
              <a:t>All three of these verses (Genesis 2:18-24; Ephesians 5:31; Matthew 19:4-6) specifically talk about leaving your father and mother and becoming one with your spouse.  If you are not mature enough to leave your father and mother and make a separate home, you are not ready for a successful marriage. </a:t>
            </a:r>
            <a:endParaRPr lang="en-US" dirty="0">
              <a:latin typeface="Helvetica"/>
              <a:cs typeface="Helvetica"/>
            </a:endParaRPr>
          </a:p>
        </p:txBody>
      </p:sp>
    </p:spTree>
    <p:extLst>
      <p:ext uri="{BB962C8B-B14F-4D97-AF65-F5344CB8AC3E}">
        <p14:creationId xmlns:p14="http://schemas.microsoft.com/office/powerpoint/2010/main" val="923100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Immaturity is characterized by:</a:t>
            </a:r>
          </a:p>
          <a:p>
            <a:pPr marL="400050" lvl="1" indent="0">
              <a:lnSpc>
                <a:spcPct val="100000"/>
              </a:lnSpc>
              <a:spcBef>
                <a:spcPts val="0"/>
              </a:spcBef>
            </a:pPr>
            <a:r>
              <a:rPr lang="en-US" dirty="0">
                <a:latin typeface="Helvetica"/>
                <a:cs typeface="Helvetica"/>
              </a:rPr>
              <a:t>Selfishness.  Interested only in yourself and those things directly affecting you.</a:t>
            </a:r>
          </a:p>
          <a:p>
            <a:pPr marL="400050" lvl="1" indent="0">
              <a:lnSpc>
                <a:spcPct val="100000"/>
              </a:lnSpc>
              <a:spcBef>
                <a:spcPts val="0"/>
              </a:spcBef>
            </a:pPr>
            <a:r>
              <a:rPr lang="en-US" dirty="0">
                <a:latin typeface="Helvetica"/>
                <a:cs typeface="Helvetica"/>
              </a:rPr>
              <a:t>Marked by ingratitude for the love and devotion shown to you by your spouse</a:t>
            </a:r>
          </a:p>
          <a:p>
            <a:pPr marL="400050" lvl="1" indent="0">
              <a:lnSpc>
                <a:spcPct val="100000"/>
              </a:lnSpc>
              <a:spcBef>
                <a:spcPts val="0"/>
              </a:spcBef>
            </a:pPr>
            <a:r>
              <a:rPr lang="en-US" dirty="0">
                <a:latin typeface="Helvetica"/>
                <a:cs typeface="Helvetica"/>
              </a:rPr>
              <a:t>Demands to have your own way – will scream or say hateful, hurtful things to get your own way. </a:t>
            </a:r>
          </a:p>
          <a:p>
            <a:pPr marL="400050" lvl="1" indent="0">
              <a:lnSpc>
                <a:spcPct val="100000"/>
              </a:lnSpc>
              <a:spcBef>
                <a:spcPts val="0"/>
              </a:spcBef>
            </a:pPr>
            <a:r>
              <a:rPr lang="en-US" dirty="0">
                <a:latin typeface="Helvetica"/>
                <a:cs typeface="Helvetica"/>
              </a:rPr>
              <a:t>Little or no sense of responsibility or obligation. </a:t>
            </a:r>
          </a:p>
        </p:txBody>
      </p:sp>
    </p:spTree>
    <p:extLst>
      <p:ext uri="{BB962C8B-B14F-4D97-AF65-F5344CB8AC3E}">
        <p14:creationId xmlns:p14="http://schemas.microsoft.com/office/powerpoint/2010/main" val="1325561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Immaturity is characterized by:</a:t>
            </a:r>
          </a:p>
          <a:p>
            <a:pPr marL="400050" lvl="1" indent="0">
              <a:lnSpc>
                <a:spcPct val="100000"/>
              </a:lnSpc>
              <a:spcBef>
                <a:spcPts val="0"/>
              </a:spcBef>
            </a:pPr>
            <a:r>
              <a:rPr lang="en-US" dirty="0">
                <a:latin typeface="Helvetica"/>
                <a:cs typeface="Helvetica"/>
              </a:rPr>
              <a:t>Inability to meet the conflicts or problems of life without bad emotional reactions.  Anger, jealousy, violent temper, envy.  Maturity comes with the ability to have a good disposition, kindness, and gentleness.  Ability to admit when you are wrong. </a:t>
            </a:r>
            <a:r>
              <a:rPr lang="en-US" dirty="0" smtClean="0">
                <a:latin typeface="Helvetica"/>
                <a:cs typeface="Helvetica"/>
              </a:rPr>
              <a:t>Manifests </a:t>
            </a:r>
            <a:r>
              <a:rPr lang="en-US" dirty="0">
                <a:latin typeface="Helvetica"/>
                <a:cs typeface="Helvetica"/>
              </a:rPr>
              <a:t>itself in poor physical intimacy. </a:t>
            </a:r>
          </a:p>
          <a:p>
            <a:pPr marL="400050" lvl="1" indent="0">
              <a:lnSpc>
                <a:spcPct val="100000"/>
              </a:lnSpc>
              <a:spcBef>
                <a:spcPts val="0"/>
              </a:spcBef>
            </a:pPr>
            <a:r>
              <a:rPr lang="en-US" dirty="0">
                <a:latin typeface="Helvetica"/>
                <a:cs typeface="Helvetica"/>
              </a:rPr>
              <a:t>Poor way of trying to get love </a:t>
            </a:r>
          </a:p>
          <a:p>
            <a:pPr marL="400050" lvl="1" indent="0">
              <a:lnSpc>
                <a:spcPct val="100000"/>
              </a:lnSpc>
              <a:spcBef>
                <a:spcPts val="0"/>
              </a:spcBef>
            </a:pPr>
            <a:r>
              <a:rPr lang="en-US" dirty="0">
                <a:latin typeface="Helvetica"/>
                <a:cs typeface="Helvetica"/>
              </a:rPr>
              <a:t>If my spouse loves me they will do this, or that.</a:t>
            </a:r>
          </a:p>
          <a:p>
            <a:pPr marL="400050" lvl="1" indent="0">
              <a:lnSpc>
                <a:spcPct val="100000"/>
              </a:lnSpc>
              <a:spcBef>
                <a:spcPts val="0"/>
              </a:spcBef>
            </a:pPr>
            <a:r>
              <a:rPr lang="en-US" dirty="0">
                <a:latin typeface="Helvetica"/>
                <a:cs typeface="Helvetica"/>
              </a:rPr>
              <a:t>When they don’t meet our expectations, we get mad</a:t>
            </a:r>
          </a:p>
        </p:txBody>
      </p:sp>
    </p:spTree>
    <p:extLst>
      <p:ext uri="{BB962C8B-B14F-4D97-AF65-F5344CB8AC3E}">
        <p14:creationId xmlns:p14="http://schemas.microsoft.com/office/powerpoint/2010/main" val="500559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Permanency of marriage</a:t>
            </a:r>
          </a:p>
          <a:p>
            <a:pPr marL="400050" lvl="1" indent="0">
              <a:lnSpc>
                <a:spcPct val="100000"/>
              </a:lnSpc>
              <a:spcBef>
                <a:spcPts val="0"/>
              </a:spcBef>
            </a:pPr>
            <a:r>
              <a:rPr lang="en-US" dirty="0">
                <a:latin typeface="Helvetica"/>
                <a:cs typeface="Helvetica"/>
              </a:rPr>
              <a:t>God intends for marriage to be a lifetime union.  Anyone, who does not enter into marriage with the same frame of mind, knows not God.</a:t>
            </a:r>
          </a:p>
          <a:p>
            <a:pPr marL="400050" lvl="1" indent="0">
              <a:lnSpc>
                <a:spcPct val="100000"/>
              </a:lnSpc>
              <a:spcBef>
                <a:spcPts val="0"/>
              </a:spcBef>
            </a:pPr>
            <a:r>
              <a:rPr lang="en-US" dirty="0">
                <a:latin typeface="Helvetica"/>
                <a:cs typeface="Helvetica"/>
              </a:rPr>
              <a:t>Matthew 19:6-9; Romans 7:2-3; 1 Corinthians 7:10-11 </a:t>
            </a:r>
          </a:p>
        </p:txBody>
      </p:sp>
    </p:spTree>
    <p:extLst>
      <p:ext uri="{BB962C8B-B14F-4D97-AF65-F5344CB8AC3E}">
        <p14:creationId xmlns:p14="http://schemas.microsoft.com/office/powerpoint/2010/main" val="84624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Spirit of selfless service</a:t>
            </a:r>
          </a:p>
          <a:p>
            <a:pPr marL="400050" lvl="1" indent="0">
              <a:lnSpc>
                <a:spcPct val="100000"/>
              </a:lnSpc>
              <a:spcBef>
                <a:spcPts val="0"/>
              </a:spcBef>
            </a:pPr>
            <a:r>
              <a:rPr lang="en-US" dirty="0">
                <a:latin typeface="Helvetica"/>
                <a:cs typeface="Helvetica"/>
              </a:rPr>
              <a:t>Paul’s “be ye kind” philosophy of Ephesians 4:32 is an imperative in marital relationships.</a:t>
            </a:r>
          </a:p>
          <a:p>
            <a:pPr marL="400050" lvl="1" indent="0">
              <a:lnSpc>
                <a:spcPct val="100000"/>
              </a:lnSpc>
              <a:spcBef>
                <a:spcPts val="0"/>
              </a:spcBef>
            </a:pPr>
            <a:r>
              <a:rPr lang="en-US" dirty="0">
                <a:latin typeface="Helvetica"/>
                <a:cs typeface="Helvetica"/>
              </a:rPr>
              <a:t>The golden rule of Matthew 7:12</a:t>
            </a:r>
          </a:p>
          <a:p>
            <a:pPr marL="400050" lvl="1" indent="0">
              <a:lnSpc>
                <a:spcPct val="100000"/>
              </a:lnSpc>
              <a:spcBef>
                <a:spcPts val="0"/>
              </a:spcBef>
            </a:pPr>
            <a:r>
              <a:rPr lang="en-US" dirty="0">
                <a:latin typeface="Helvetica"/>
                <a:cs typeface="Helvetica"/>
              </a:rPr>
              <a:t>The type of selflessness Christ </a:t>
            </a:r>
            <a:r>
              <a:rPr lang="en-US" dirty="0" smtClean="0">
                <a:latin typeface="Helvetica"/>
                <a:cs typeface="Helvetica"/>
              </a:rPr>
              <a:t>showed</a:t>
            </a:r>
          </a:p>
          <a:p>
            <a:pPr marL="400050" lvl="1" indent="0">
              <a:lnSpc>
                <a:spcPct val="100000"/>
              </a:lnSpc>
              <a:spcBef>
                <a:spcPts val="0"/>
              </a:spcBef>
              <a:buNone/>
            </a:pPr>
            <a:endParaRPr lang="en-US" dirty="0">
              <a:latin typeface="Helvetica"/>
              <a:cs typeface="Helvetica"/>
            </a:endParaRPr>
          </a:p>
        </p:txBody>
      </p:sp>
    </p:spTree>
    <p:extLst>
      <p:ext uri="{BB962C8B-B14F-4D97-AF65-F5344CB8AC3E}">
        <p14:creationId xmlns:p14="http://schemas.microsoft.com/office/powerpoint/2010/main" val="97558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Trust</a:t>
            </a:r>
          </a:p>
          <a:p>
            <a:pPr marL="400050" lvl="1" indent="0">
              <a:lnSpc>
                <a:spcPct val="100000"/>
              </a:lnSpc>
              <a:spcBef>
                <a:spcPts val="0"/>
              </a:spcBef>
            </a:pPr>
            <a:r>
              <a:rPr lang="en-US" dirty="0">
                <a:latin typeface="Helvetica"/>
                <a:cs typeface="Helvetica"/>
              </a:rPr>
              <a:t>Proverbs 31:11-12 states the necessary trust needed in a marriage.</a:t>
            </a:r>
          </a:p>
          <a:p>
            <a:pPr marL="400050" lvl="1" indent="0">
              <a:lnSpc>
                <a:spcPct val="100000"/>
              </a:lnSpc>
              <a:spcBef>
                <a:spcPts val="0"/>
              </a:spcBef>
            </a:pPr>
            <a:r>
              <a:rPr lang="en-US" dirty="0">
                <a:latin typeface="Helvetica"/>
                <a:cs typeface="Helvetica"/>
              </a:rPr>
              <a:t>No marriage can live in the fatal surroundings of deep jealousy and malicious suspicion. </a:t>
            </a:r>
          </a:p>
        </p:txBody>
      </p:sp>
    </p:spTree>
    <p:extLst>
      <p:ext uri="{BB962C8B-B14F-4D97-AF65-F5344CB8AC3E}">
        <p14:creationId xmlns:p14="http://schemas.microsoft.com/office/powerpoint/2010/main" val="3951717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Loyalty of love</a:t>
            </a:r>
          </a:p>
          <a:p>
            <a:pPr marL="400050" lvl="1" indent="0">
              <a:lnSpc>
                <a:spcPct val="100000"/>
              </a:lnSpc>
              <a:spcBef>
                <a:spcPts val="0"/>
              </a:spcBef>
            </a:pPr>
            <a:r>
              <a:rPr lang="en-US" dirty="0">
                <a:latin typeface="Helvetica"/>
                <a:cs typeface="Helvetica"/>
              </a:rPr>
              <a:t>It should be the type of love Christ has for the church (Eph. 5:25)</a:t>
            </a:r>
          </a:p>
          <a:p>
            <a:pPr marL="400050" lvl="1" indent="0">
              <a:lnSpc>
                <a:spcPct val="100000"/>
              </a:lnSpc>
              <a:spcBef>
                <a:spcPts val="0"/>
              </a:spcBef>
            </a:pPr>
            <a:r>
              <a:rPr lang="en-US" dirty="0">
                <a:latin typeface="Helvetica"/>
                <a:cs typeface="Helvetica"/>
              </a:rPr>
              <a:t>The kind of love described in 1 Corinthians 13</a:t>
            </a:r>
          </a:p>
          <a:p>
            <a:pPr marL="400050" lvl="1" indent="0">
              <a:lnSpc>
                <a:spcPct val="100000"/>
              </a:lnSpc>
              <a:spcBef>
                <a:spcPts val="0"/>
              </a:spcBef>
            </a:pPr>
            <a:r>
              <a:rPr lang="en-US" dirty="0">
                <a:latin typeface="Helvetica"/>
                <a:cs typeface="Helvetica"/>
              </a:rPr>
              <a:t>The kind of love that is the bond of perfectness (Col. 3:14).</a:t>
            </a:r>
          </a:p>
          <a:p>
            <a:pPr marL="400050" lvl="1" indent="0">
              <a:lnSpc>
                <a:spcPct val="100000"/>
              </a:lnSpc>
              <a:spcBef>
                <a:spcPts val="0"/>
              </a:spcBef>
            </a:pPr>
            <a:r>
              <a:rPr lang="en-US" dirty="0">
                <a:latin typeface="Helvetica"/>
                <a:cs typeface="Helvetica"/>
              </a:rPr>
              <a:t>It should be a fervent love and one that freely pays its binding obligations (1 Peter 4:8; Rom. 13:8-10)</a:t>
            </a:r>
          </a:p>
        </p:txBody>
      </p:sp>
    </p:spTree>
    <p:extLst>
      <p:ext uri="{BB962C8B-B14F-4D97-AF65-F5344CB8AC3E}">
        <p14:creationId xmlns:p14="http://schemas.microsoft.com/office/powerpoint/2010/main" val="7423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Start early</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buNone/>
            </a:pPr>
            <a:r>
              <a:rPr lang="en-US" sz="3000" dirty="0" smtClean="0">
                <a:latin typeface="Helvetica"/>
                <a:cs typeface="Helvetica"/>
              </a:rPr>
              <a:t>It </a:t>
            </a:r>
            <a:r>
              <a:rPr lang="en-US" sz="3000" dirty="0">
                <a:latin typeface="Helvetica"/>
                <a:cs typeface="Helvetica"/>
              </a:rPr>
              <a:t>is during this time (from infancy to around age 18) that parents have the time, the opportunities, and the greatest obligation to so train the individual child that he or she will have the background which will compel him or her to choose for life a Christian companion.  This must take place before a child begins dating for our children will marry someone they date. </a:t>
            </a:r>
            <a:endParaRPr lang="en-US" sz="3000" dirty="0">
              <a:latin typeface="Helvetica"/>
              <a:cs typeface="Helvetica"/>
            </a:endParaRPr>
          </a:p>
        </p:txBody>
      </p:sp>
    </p:spTree>
    <p:extLst>
      <p:ext uri="{BB962C8B-B14F-4D97-AF65-F5344CB8AC3E}">
        <p14:creationId xmlns:p14="http://schemas.microsoft.com/office/powerpoint/2010/main" val="588757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Has the proper respect for marriage and the roles the husband and wife are given by God</a:t>
            </a:r>
          </a:p>
          <a:p>
            <a:pPr marL="400050" lvl="1" indent="0">
              <a:lnSpc>
                <a:spcPct val="100000"/>
              </a:lnSpc>
              <a:spcBef>
                <a:spcPts val="0"/>
              </a:spcBef>
            </a:pPr>
            <a:r>
              <a:rPr lang="en-US" dirty="0" smtClean="0">
                <a:latin typeface="Helvetica"/>
                <a:cs typeface="Helvetica"/>
              </a:rPr>
              <a:t>Husband is the head of the wife, as Christ is the head of the church</a:t>
            </a:r>
          </a:p>
          <a:p>
            <a:pPr marL="400050" lvl="1" indent="0">
              <a:lnSpc>
                <a:spcPct val="100000"/>
              </a:lnSpc>
              <a:spcBef>
                <a:spcPts val="0"/>
              </a:spcBef>
            </a:pPr>
            <a:r>
              <a:rPr lang="en-US" dirty="0" smtClean="0">
                <a:latin typeface="Helvetica"/>
                <a:cs typeface="Helvetica"/>
              </a:rPr>
              <a:t>The husband is to love his wife the way Christ loves the church.  Thus, the husbands love is NOT dictatorial, tyrannical, overbearing or unreasonable in nature. </a:t>
            </a:r>
            <a:endParaRPr lang="en-US" dirty="0">
              <a:latin typeface="Helvetica"/>
              <a:cs typeface="Helvetica"/>
            </a:endParaRPr>
          </a:p>
        </p:txBody>
      </p:sp>
    </p:spTree>
    <p:extLst>
      <p:ext uri="{BB962C8B-B14F-4D97-AF65-F5344CB8AC3E}">
        <p14:creationId xmlns:p14="http://schemas.microsoft.com/office/powerpoint/2010/main" val="3007158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Has the proper respect for marriage and the roles the husband and wife are given by God</a:t>
            </a:r>
          </a:p>
          <a:p>
            <a:pPr marL="400050" lvl="1" indent="0">
              <a:lnSpc>
                <a:spcPct val="100000"/>
              </a:lnSpc>
              <a:spcBef>
                <a:spcPts val="0"/>
              </a:spcBef>
            </a:pPr>
            <a:r>
              <a:rPr lang="en-US" dirty="0">
                <a:latin typeface="Helvetica"/>
                <a:cs typeface="Helvetica"/>
              </a:rPr>
              <a:t>This authority, being practiced in love, should not be disturbing or deplorable to the wife.  Do we find our subjection to Christ distasteful?  NO!  Because of the love he has for us.</a:t>
            </a:r>
          </a:p>
          <a:p>
            <a:pPr marL="400050" lvl="1" indent="0">
              <a:lnSpc>
                <a:spcPct val="100000"/>
              </a:lnSpc>
              <a:spcBef>
                <a:spcPts val="0"/>
              </a:spcBef>
            </a:pPr>
            <a:r>
              <a:rPr lang="en-US" dirty="0">
                <a:latin typeface="Helvetica"/>
                <a:cs typeface="Helvetica"/>
              </a:rPr>
              <a:t>Wives are to submit themselves to the husband, as unto the Lord.</a:t>
            </a:r>
          </a:p>
        </p:txBody>
      </p:sp>
    </p:spTree>
    <p:extLst>
      <p:ext uri="{BB962C8B-B14F-4D97-AF65-F5344CB8AC3E}">
        <p14:creationId xmlns:p14="http://schemas.microsoft.com/office/powerpoint/2010/main" val="4067921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Look for these Qualities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Spiritual attitude predominant in their life</a:t>
            </a:r>
          </a:p>
          <a:p>
            <a:pPr marL="400050" lvl="1" indent="0">
              <a:lnSpc>
                <a:spcPct val="100000"/>
              </a:lnSpc>
              <a:spcBef>
                <a:spcPts val="0"/>
              </a:spcBef>
            </a:pPr>
            <a:r>
              <a:rPr lang="en-US" dirty="0">
                <a:latin typeface="Helvetica"/>
                <a:cs typeface="Helvetica"/>
              </a:rPr>
              <a:t>Marriage is not a twosome relationship; it is a threesome arrangement.  There is a triangle of marital happiness.  God is at the top of the triangle, the husband at one base angle and the wife at the other base angle.  When choosing a marital mate, the first question we must ask is, “will this person help me get to heaven?”</a:t>
            </a:r>
          </a:p>
          <a:p>
            <a:pPr marL="400050" lvl="1" indent="0">
              <a:lnSpc>
                <a:spcPct val="100000"/>
              </a:lnSpc>
              <a:spcBef>
                <a:spcPts val="0"/>
              </a:spcBef>
            </a:pPr>
            <a:r>
              <a:rPr lang="en-US" dirty="0">
                <a:latin typeface="Helvetica"/>
                <a:cs typeface="Helvetica"/>
              </a:rPr>
              <a:t>Choose someone who has a strong faith in God</a:t>
            </a:r>
          </a:p>
          <a:p>
            <a:pPr marL="400050" lvl="1" indent="0">
              <a:lnSpc>
                <a:spcPct val="100000"/>
              </a:lnSpc>
              <a:spcBef>
                <a:spcPts val="0"/>
              </a:spcBef>
            </a:pPr>
            <a:r>
              <a:rPr lang="en-US" dirty="0">
                <a:latin typeface="Helvetica"/>
                <a:cs typeface="Helvetica"/>
              </a:rPr>
              <a:t>True faith comes from only what the Bible says (1 Peter 1:3; Gal. 1:8-9; 2 Tim.3:16-17).</a:t>
            </a:r>
          </a:p>
        </p:txBody>
      </p:sp>
    </p:spTree>
    <p:extLst>
      <p:ext uri="{BB962C8B-B14F-4D97-AF65-F5344CB8AC3E}">
        <p14:creationId xmlns:p14="http://schemas.microsoft.com/office/powerpoint/2010/main" val="3618646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Make No Mistake</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Marriage</a:t>
            </a:r>
            <a:r>
              <a:rPr lang="en-US" sz="3000" dirty="0">
                <a:latin typeface="Helvetica"/>
                <a:cs typeface="Helvetica"/>
              </a:rPr>
              <a:t>, as God intended, is for those who love God and one another.  </a:t>
            </a:r>
            <a:endParaRPr lang="en-US" sz="3000" dirty="0" smtClean="0">
              <a:latin typeface="Helvetica"/>
              <a:cs typeface="Helvetica"/>
            </a:endParaRPr>
          </a:p>
          <a:p>
            <a:pPr marL="400050" lvl="1" indent="0">
              <a:lnSpc>
                <a:spcPct val="100000"/>
              </a:lnSpc>
              <a:spcBef>
                <a:spcPts val="0"/>
              </a:spcBef>
            </a:pPr>
            <a:r>
              <a:rPr lang="en-US" sz="2600" dirty="0" smtClean="0">
                <a:latin typeface="Helvetica"/>
                <a:cs typeface="Helvetica"/>
              </a:rPr>
              <a:t>1 </a:t>
            </a:r>
            <a:r>
              <a:rPr lang="en-US" sz="2600" dirty="0">
                <a:latin typeface="Helvetica"/>
                <a:cs typeface="Helvetica"/>
              </a:rPr>
              <a:t>Peter 3:7 says, husbands and wives are “heirs together of the grace of life.”  No other way can we live in such a blessed relationship, than to follow the example of Zechariah and Elizabeth.  They were both righteous before God, walking in all the commandments and ordinances of the Lord blameless (Luke 1:6). </a:t>
            </a:r>
            <a:endParaRPr lang="en-US" dirty="0">
              <a:latin typeface="Helvetica"/>
              <a:cs typeface="Helvetica"/>
            </a:endParaRPr>
          </a:p>
        </p:txBody>
      </p:sp>
    </p:spTree>
    <p:extLst>
      <p:ext uri="{BB962C8B-B14F-4D97-AF65-F5344CB8AC3E}">
        <p14:creationId xmlns:p14="http://schemas.microsoft.com/office/powerpoint/2010/main" val="411037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Our Goal</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It is </a:t>
            </a:r>
            <a:r>
              <a:rPr lang="en-US" sz="3000" dirty="0" smtClean="0">
                <a:latin typeface="Helvetica"/>
                <a:cs typeface="Helvetica"/>
              </a:rPr>
              <a:t>unwise </a:t>
            </a:r>
            <a:r>
              <a:rPr lang="en-US" sz="3000" dirty="0">
                <a:latin typeface="Helvetica"/>
                <a:cs typeface="Helvetica"/>
              </a:rPr>
              <a:t>beyond description for one to spend the years preparing to be a good, faithful, Christian marriage partner, and then marry someone who has not made the same such preparations.</a:t>
            </a:r>
          </a:p>
          <a:p>
            <a:pPr marL="0" indent="0">
              <a:lnSpc>
                <a:spcPct val="100000"/>
              </a:lnSpc>
              <a:spcBef>
                <a:spcPts val="0"/>
              </a:spcBef>
              <a:buNone/>
            </a:pPr>
            <a:endParaRPr lang="en-US" sz="3000" dirty="0">
              <a:latin typeface="Helvetica"/>
              <a:cs typeface="Helvetica"/>
            </a:endParaRPr>
          </a:p>
          <a:p>
            <a:pPr marL="0" indent="0">
              <a:lnSpc>
                <a:spcPct val="100000"/>
              </a:lnSpc>
              <a:spcBef>
                <a:spcPts val="0"/>
              </a:spcBef>
            </a:pPr>
            <a:r>
              <a:rPr lang="en-US" sz="3000" dirty="0">
                <a:latin typeface="Helvetica"/>
                <a:cs typeface="Helvetica"/>
              </a:rPr>
              <a:t>We must teach our children to marry someone who will help them live faithful, Christian lives, and who will help them to “bring up their children in the nurture and admonition of the Lord.”</a:t>
            </a:r>
          </a:p>
        </p:txBody>
      </p:sp>
    </p:spTree>
    <p:extLst>
      <p:ext uri="{BB962C8B-B14F-4D97-AF65-F5344CB8AC3E}">
        <p14:creationId xmlns:p14="http://schemas.microsoft.com/office/powerpoint/2010/main" val="56653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The Crisis</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Past statistics have shown that in the U.S. 50% percent of first marriages, 67% of second, and 73% of third marriages end in divorce.</a:t>
            </a:r>
          </a:p>
          <a:p>
            <a:pPr marL="0" indent="0">
              <a:lnSpc>
                <a:spcPct val="100000"/>
              </a:lnSpc>
              <a:spcBef>
                <a:spcPts val="0"/>
              </a:spcBef>
            </a:pPr>
            <a:endParaRPr lang="en-US" sz="3000" dirty="0">
              <a:latin typeface="Helvetica"/>
              <a:cs typeface="Helvetica"/>
            </a:endParaRPr>
          </a:p>
        </p:txBody>
      </p:sp>
    </p:spTree>
    <p:extLst>
      <p:ext uri="{BB962C8B-B14F-4D97-AF65-F5344CB8AC3E}">
        <p14:creationId xmlns:p14="http://schemas.microsoft.com/office/powerpoint/2010/main" val="321332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When they understand</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smtClean="0">
                <a:latin typeface="Helvetica"/>
                <a:cs typeface="Helvetica"/>
              </a:rPr>
              <a:t>The Value of a Great Marriage</a:t>
            </a:r>
          </a:p>
          <a:p>
            <a:pPr marL="0" indent="0">
              <a:lnSpc>
                <a:spcPct val="100000"/>
              </a:lnSpc>
              <a:spcBef>
                <a:spcPts val="0"/>
              </a:spcBef>
            </a:pPr>
            <a:r>
              <a:rPr lang="en-US" sz="3000" dirty="0" smtClean="0">
                <a:latin typeface="Helvetica"/>
                <a:cs typeface="Helvetica"/>
              </a:rPr>
              <a:t>The Marriage Vow</a:t>
            </a:r>
          </a:p>
          <a:p>
            <a:pPr marL="0" indent="0">
              <a:lnSpc>
                <a:spcPct val="100000"/>
              </a:lnSpc>
              <a:spcBef>
                <a:spcPts val="0"/>
              </a:spcBef>
            </a:pPr>
            <a:r>
              <a:rPr lang="en-US" sz="3000" dirty="0" smtClean="0">
                <a:latin typeface="Helvetica"/>
                <a:cs typeface="Helvetica"/>
              </a:rPr>
              <a:t>The Role of the Christian Man in Marriage</a:t>
            </a:r>
          </a:p>
          <a:p>
            <a:pPr marL="0" indent="0">
              <a:lnSpc>
                <a:spcPct val="100000"/>
              </a:lnSpc>
              <a:spcBef>
                <a:spcPts val="0"/>
              </a:spcBef>
            </a:pPr>
            <a:r>
              <a:rPr lang="en-US" sz="3000" dirty="0" smtClean="0">
                <a:latin typeface="Helvetica"/>
                <a:cs typeface="Helvetica"/>
              </a:rPr>
              <a:t>The Role of the Christian Woman in Marriage</a:t>
            </a:r>
          </a:p>
          <a:p>
            <a:pPr marL="0" indent="0">
              <a:lnSpc>
                <a:spcPct val="100000"/>
              </a:lnSpc>
              <a:spcBef>
                <a:spcPts val="0"/>
              </a:spcBef>
            </a:pPr>
            <a:r>
              <a:rPr lang="en-US" sz="3000" dirty="0" smtClean="0">
                <a:latin typeface="Helvetica"/>
                <a:cs typeface="Helvetica"/>
              </a:rPr>
              <a:t>Keys to Successful </a:t>
            </a:r>
            <a:r>
              <a:rPr lang="en-US" sz="3000" dirty="0" err="1" smtClean="0">
                <a:latin typeface="Helvetica"/>
                <a:cs typeface="Helvetica"/>
              </a:rPr>
              <a:t>Marraiges</a:t>
            </a:r>
            <a:endParaRPr lang="en-US" sz="3000" dirty="0" smtClean="0">
              <a:latin typeface="Helvetica"/>
              <a:cs typeface="Helvetica"/>
            </a:endParaRPr>
          </a:p>
          <a:p>
            <a:pPr marL="0" indent="0">
              <a:lnSpc>
                <a:spcPct val="100000"/>
              </a:lnSpc>
              <a:spcBef>
                <a:spcPts val="0"/>
              </a:spcBef>
            </a:pPr>
            <a:r>
              <a:rPr lang="en-US" sz="3000" dirty="0" smtClean="0">
                <a:latin typeface="Helvetica"/>
                <a:cs typeface="Helvetica"/>
              </a:rPr>
              <a:t>Failures in Marriage</a:t>
            </a:r>
          </a:p>
          <a:p>
            <a:pPr marL="0" indent="0">
              <a:lnSpc>
                <a:spcPct val="100000"/>
              </a:lnSpc>
              <a:spcBef>
                <a:spcPts val="0"/>
              </a:spcBef>
            </a:pPr>
            <a:r>
              <a:rPr lang="en-US" sz="3000" dirty="0" smtClean="0">
                <a:latin typeface="Helvetica"/>
                <a:cs typeface="Helvetica"/>
              </a:rPr>
              <a:t>What the Bible teaches about being a Father, Mother, Team</a:t>
            </a:r>
          </a:p>
          <a:p>
            <a:pPr marL="0" indent="0">
              <a:lnSpc>
                <a:spcPct val="100000"/>
              </a:lnSpc>
              <a:spcBef>
                <a:spcPts val="0"/>
              </a:spcBef>
            </a:pPr>
            <a:r>
              <a:rPr lang="en-US" sz="3000" dirty="0" smtClean="0">
                <a:latin typeface="Helvetica"/>
                <a:cs typeface="Helvetica"/>
              </a:rPr>
              <a:t>Etc.</a:t>
            </a:r>
            <a:endParaRPr lang="en-US" sz="3000" dirty="0">
              <a:latin typeface="Helvetica"/>
              <a:cs typeface="Helvetica"/>
            </a:endParaRPr>
          </a:p>
        </p:txBody>
      </p:sp>
    </p:spTree>
    <p:extLst>
      <p:ext uri="{BB962C8B-B14F-4D97-AF65-F5344CB8AC3E}">
        <p14:creationId xmlns:p14="http://schemas.microsoft.com/office/powerpoint/2010/main" val="358859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These are so important</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latin typeface="Helvetica"/>
                <a:cs typeface="Helvetica"/>
              </a:rPr>
              <a:t>Marriage is primarily a spiritual relationship.  It is more a union of souls than of bodies.  Since this is true, we would naturally expect that one’s spiritual relationship with </a:t>
            </a:r>
            <a:r>
              <a:rPr lang="en-US" sz="3000" dirty="0" smtClean="0">
                <a:latin typeface="Helvetica"/>
                <a:cs typeface="Helvetica"/>
              </a:rPr>
              <a:t>God </a:t>
            </a:r>
            <a:r>
              <a:rPr lang="en-US" sz="3000" dirty="0">
                <a:latin typeface="Helvetica"/>
                <a:cs typeface="Helvetica"/>
              </a:rPr>
              <a:t>would affect the spiritual relationship that exists between the two marriage partners.</a:t>
            </a:r>
            <a:r>
              <a:rPr lang="en-US" sz="3000" dirty="0">
                <a:latin typeface="Helvetica"/>
                <a:cs typeface="Helvetica"/>
              </a:rPr>
              <a:t> </a:t>
            </a:r>
            <a:endParaRPr lang="en-US" sz="3000" dirty="0">
              <a:latin typeface="Helvetica"/>
              <a:cs typeface="Helvetica"/>
            </a:endParaRPr>
          </a:p>
        </p:txBody>
      </p:sp>
    </p:spTree>
    <p:extLst>
      <p:ext uri="{BB962C8B-B14F-4D97-AF65-F5344CB8AC3E}">
        <p14:creationId xmlns:p14="http://schemas.microsoft.com/office/powerpoint/2010/main" val="285668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5400" y="0"/>
            <a:ext cx="9076765" cy="6858000"/>
          </a:xfrm>
          <a:prstGeom prst="rect">
            <a:avLst/>
          </a:prstGeom>
        </p:spPr>
      </p:pic>
    </p:spTree>
    <p:extLst>
      <p:ext uri="{BB962C8B-B14F-4D97-AF65-F5344CB8AC3E}">
        <p14:creationId xmlns:p14="http://schemas.microsoft.com/office/powerpoint/2010/main" val="3802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23307"/>
          </a:xfrm>
        </p:spPr>
        <p:txBody>
          <a:bodyPr>
            <a:normAutofit/>
          </a:bodyPr>
          <a:lstStyle/>
          <a:p>
            <a:r>
              <a:rPr lang="en-US" sz="4400" dirty="0" smtClean="0">
                <a:latin typeface="Helvetica"/>
                <a:cs typeface="Helvetica"/>
              </a:rPr>
              <a:t>Marry for Love</a:t>
            </a:r>
            <a:r>
              <a:rPr lang="mr-IN" sz="4400" dirty="0" smtClean="0">
                <a:latin typeface="Helvetica"/>
                <a:cs typeface="Helvetica"/>
              </a:rPr>
              <a:t>…</a:t>
            </a:r>
            <a:endParaRPr lang="en-US" sz="4400" dirty="0">
              <a:latin typeface="Helvetica"/>
              <a:cs typeface="Helvetica"/>
            </a:endParaRPr>
          </a:p>
        </p:txBody>
      </p:sp>
      <p:sp>
        <p:nvSpPr>
          <p:cNvPr id="3" name="Content Placeholder 2"/>
          <p:cNvSpPr>
            <a:spLocks noGrp="1"/>
          </p:cNvSpPr>
          <p:nvPr>
            <p:ph idx="1"/>
          </p:nvPr>
        </p:nvSpPr>
        <p:spPr>
          <a:xfrm>
            <a:off x="457200" y="1600200"/>
            <a:ext cx="8229600" cy="4948084"/>
          </a:xfrm>
        </p:spPr>
        <p:txBody>
          <a:bodyPr>
            <a:noAutofit/>
          </a:bodyPr>
          <a:lstStyle/>
          <a:p>
            <a:pPr marL="0" indent="0">
              <a:lnSpc>
                <a:spcPct val="100000"/>
              </a:lnSpc>
              <a:spcBef>
                <a:spcPts val="0"/>
              </a:spcBef>
            </a:pPr>
            <a:r>
              <a:rPr lang="en-US" sz="3000" dirty="0"/>
              <a:t>The three basic obligations of every person are: to love God, to love his neighbor, and to love himself (Matt. 22: 34-40) </a:t>
            </a:r>
            <a:endParaRPr lang="en-US" sz="3000" dirty="0" smtClean="0"/>
          </a:p>
          <a:p>
            <a:pPr marL="0" indent="0">
              <a:lnSpc>
                <a:spcPct val="100000"/>
              </a:lnSpc>
              <a:spcBef>
                <a:spcPts val="0"/>
              </a:spcBef>
            </a:pPr>
            <a:r>
              <a:rPr lang="en-US" sz="3000" dirty="0" smtClean="0"/>
              <a:t>Because </a:t>
            </a:r>
            <a:r>
              <a:rPr lang="en-US" sz="3000" dirty="0"/>
              <a:t>love is so basic, no marriage can be </a:t>
            </a:r>
            <a:r>
              <a:rPr lang="en-US" sz="3000" dirty="0" smtClean="0"/>
              <a:t>truly </a:t>
            </a:r>
            <a:r>
              <a:rPr lang="en-US" sz="3000" dirty="0"/>
              <a:t>great (ideal in God's sense of the term) unless the two people involved truly love God, each other, and themselves</a:t>
            </a:r>
            <a:r>
              <a:rPr lang="en-US" sz="3000" dirty="0" smtClean="0"/>
              <a:t>.</a:t>
            </a:r>
          </a:p>
          <a:p>
            <a:pPr marL="0" indent="0">
              <a:lnSpc>
                <a:spcPct val="100000"/>
              </a:lnSpc>
              <a:spcBef>
                <a:spcPts val="0"/>
              </a:spcBef>
            </a:pPr>
            <a:r>
              <a:rPr lang="en-US" sz="2800" dirty="0" smtClean="0"/>
              <a:t>Trying </a:t>
            </a:r>
            <a:r>
              <a:rPr lang="en-US" sz="2800" dirty="0"/>
              <a:t>to build a great marriage with people who do not love God, each </a:t>
            </a:r>
            <a:r>
              <a:rPr lang="en-US" sz="2800" dirty="0" smtClean="0"/>
              <a:t>other, </a:t>
            </a:r>
            <a:r>
              <a:rPr lang="en-US" sz="2800" dirty="0"/>
              <a:t>and themselves is like trying to build a good house out of inferior lumber or crumbling bricks and mortar.</a:t>
            </a:r>
            <a:r>
              <a:rPr lang="en-US" sz="2800" dirty="0"/>
              <a:t> </a:t>
            </a:r>
            <a:endParaRPr lang="en-US" sz="3000" dirty="0"/>
          </a:p>
        </p:txBody>
      </p:sp>
    </p:spTree>
    <p:extLst>
      <p:ext uri="{BB962C8B-B14F-4D97-AF65-F5344CB8AC3E}">
        <p14:creationId xmlns:p14="http://schemas.microsoft.com/office/powerpoint/2010/main" val="2051199103"/>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207</TotalTime>
  <Words>2172</Words>
  <Application>Microsoft Macintosh PowerPoint</Application>
  <PresentationFormat>On-screen Show (4:3)</PresentationFormat>
  <Paragraphs>122</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Twilight</vt:lpstr>
      <vt:lpstr>Parents must teach their children about whom to marry</vt:lpstr>
      <vt:lpstr>Start early…</vt:lpstr>
      <vt:lpstr>Start early…</vt:lpstr>
      <vt:lpstr>Our Goal…</vt:lpstr>
      <vt:lpstr>The Crisis…</vt:lpstr>
      <vt:lpstr>When they understand…</vt:lpstr>
      <vt:lpstr>These are so important…</vt:lpstr>
      <vt:lpstr>PowerPoint Presentation</vt:lpstr>
      <vt:lpstr>Marry for Love…</vt:lpstr>
      <vt:lpstr>Why Love is So Great…</vt:lpstr>
      <vt:lpstr>Why Love is So Great…</vt:lpstr>
      <vt:lpstr>Why Love is So Great…</vt:lpstr>
      <vt:lpstr>Why Love is So Great…</vt:lpstr>
      <vt:lpstr>Why Love is So Great…</vt:lpstr>
      <vt:lpstr>Why Love is So Great…</vt:lpstr>
      <vt:lpstr>Why Love is So Great…</vt:lpstr>
      <vt:lpstr>Marry a Christian…</vt:lpstr>
      <vt:lpstr>Marry a Christian…</vt:lpstr>
      <vt:lpstr>Marry a Christian…</vt:lpstr>
      <vt:lpstr>Understand Who Can Marry…</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Look for these Qualities…</vt:lpstr>
      <vt:lpstr>Make No Mistake…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must teach their children about whom to marry</dc:title>
  <dc:creator>William Davis</dc:creator>
  <cp:lastModifiedBy>William Davis</cp:lastModifiedBy>
  <cp:revision>16</cp:revision>
  <dcterms:created xsi:type="dcterms:W3CDTF">2018-07-11T18:30:53Z</dcterms:created>
  <dcterms:modified xsi:type="dcterms:W3CDTF">2018-07-11T21:57:59Z</dcterms:modified>
</cp:coreProperties>
</file>